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5" r:id="rId3"/>
    <p:sldId id="283" r:id="rId4"/>
    <p:sldId id="281" r:id="rId5"/>
    <p:sldId id="282" r:id="rId6"/>
    <p:sldId id="284" r:id="rId7"/>
    <p:sldId id="286" r:id="rId8"/>
    <p:sldId id="276" r:id="rId9"/>
    <p:sldId id="274" r:id="rId10"/>
    <p:sldId id="291" r:id="rId11"/>
    <p:sldId id="292" r:id="rId12"/>
    <p:sldId id="288" r:id="rId13"/>
    <p:sldId id="293" r:id="rId14"/>
    <p:sldId id="304" r:id="rId15"/>
    <p:sldId id="296" r:id="rId16"/>
  </p:sldIdLst>
  <p:sldSz cx="9144000" cy="6858000" type="screen4x3"/>
  <p:notesSz cx="6858000" cy="9144000"/>
  <p:defaultTextStyle>
    <a:defPPr>
      <a:defRPr lang="ru-RU"/>
    </a:defPPr>
    <a:lvl1pPr algn="l" rtl="0" fontAlgn="base">
      <a:spcBef>
        <a:spcPct val="0"/>
      </a:spcBef>
      <a:spcAft>
        <a:spcPct val="0"/>
      </a:spcAft>
      <a:defRPr sz="1700" kern="1200">
        <a:solidFill>
          <a:schemeClr val="tx1"/>
        </a:solidFill>
        <a:latin typeface="Arial" charset="0"/>
        <a:ea typeface="+mn-ea"/>
        <a:cs typeface="+mn-cs"/>
      </a:defRPr>
    </a:lvl1pPr>
    <a:lvl2pPr marL="457200" algn="l" rtl="0" fontAlgn="base">
      <a:spcBef>
        <a:spcPct val="0"/>
      </a:spcBef>
      <a:spcAft>
        <a:spcPct val="0"/>
      </a:spcAft>
      <a:defRPr sz="1700" kern="1200">
        <a:solidFill>
          <a:schemeClr val="tx1"/>
        </a:solidFill>
        <a:latin typeface="Arial" charset="0"/>
        <a:ea typeface="+mn-ea"/>
        <a:cs typeface="+mn-cs"/>
      </a:defRPr>
    </a:lvl2pPr>
    <a:lvl3pPr marL="914400" algn="l" rtl="0" fontAlgn="base">
      <a:spcBef>
        <a:spcPct val="0"/>
      </a:spcBef>
      <a:spcAft>
        <a:spcPct val="0"/>
      </a:spcAft>
      <a:defRPr sz="1700" kern="1200">
        <a:solidFill>
          <a:schemeClr val="tx1"/>
        </a:solidFill>
        <a:latin typeface="Arial" charset="0"/>
        <a:ea typeface="+mn-ea"/>
        <a:cs typeface="+mn-cs"/>
      </a:defRPr>
    </a:lvl3pPr>
    <a:lvl4pPr marL="1371600" algn="l" rtl="0" fontAlgn="base">
      <a:spcBef>
        <a:spcPct val="0"/>
      </a:spcBef>
      <a:spcAft>
        <a:spcPct val="0"/>
      </a:spcAft>
      <a:defRPr sz="1700" kern="1200">
        <a:solidFill>
          <a:schemeClr val="tx1"/>
        </a:solidFill>
        <a:latin typeface="Arial" charset="0"/>
        <a:ea typeface="+mn-ea"/>
        <a:cs typeface="+mn-cs"/>
      </a:defRPr>
    </a:lvl4pPr>
    <a:lvl5pPr marL="1828800" algn="l" rtl="0" fontAlgn="base">
      <a:spcBef>
        <a:spcPct val="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EF6CE"/>
    <a:srgbClr val="FCFA96"/>
    <a:srgbClr val="EAF79B"/>
    <a:srgbClr val="F5FD4D"/>
    <a:srgbClr val="F2FAD2"/>
    <a:srgbClr val="F2FAFA"/>
    <a:srgbClr val="8D927A"/>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4660"/>
  </p:normalViewPr>
  <p:slideViewPr>
    <p:cSldViewPr>
      <p:cViewPr>
        <p:scale>
          <a:sx n="90" d="100"/>
          <a:sy n="90" d="100"/>
        </p:scale>
        <p:origin x="-1650"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6F4910F-F6D3-4904-AD8C-B507F3D210D7}"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39FCA48-F1C5-403C-B5B4-B4F55A8CA191}"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6408CBD-8025-4634-9690-4D35E3B159A4}"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5225"/>
            <a:ext cx="2133600" cy="47625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fld id="{963E9443-5A8C-4714-A4FF-6B73E7EA24BF}"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651E282-A421-4733-A256-574B76B105A4}"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619FC84-EBF2-4DC3-A3E1-8975AB624D38}"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79ADD3E-6CAB-4418-B2D2-A7DEFCA44B6A}"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6FDED4D3-97B0-43B5-8B66-BFEED6EF3759}"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848C28FB-A655-4FE3-AED5-C8B36662AB13}"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61365CE-4855-4EB6-B9FB-253A3CC8E153}"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750ACE6-5829-46EC-B8E4-D6AB0104A900}"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391476B-3533-4267-ADC1-D6734EAA275C}"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86436" tIns="43219" rIns="86436" bIns="43219"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86436" tIns="43219" rIns="86436" bIns="43219"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86436" tIns="43219" rIns="86436" bIns="43219" numCol="1" anchor="t" anchorCtr="0" compatLnSpc="1">
            <a:prstTxWarp prst="textNoShape">
              <a:avLst/>
            </a:prstTxWarp>
          </a:bodyPr>
          <a:lstStyle>
            <a:lvl1pPr defTabSz="865188">
              <a:defRPr sz="13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86436" tIns="43219" rIns="86436" bIns="43219" numCol="1" anchor="t" anchorCtr="0" compatLnSpc="1">
            <a:prstTxWarp prst="textNoShape">
              <a:avLst/>
            </a:prstTxWarp>
          </a:bodyPr>
          <a:lstStyle>
            <a:lvl1pPr algn="ctr" defTabSz="865188">
              <a:defRPr sz="13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86436" tIns="43219" rIns="86436" bIns="43219" numCol="1" anchor="t" anchorCtr="0" compatLnSpc="1">
            <a:prstTxWarp prst="textNoShape">
              <a:avLst/>
            </a:prstTxWarp>
          </a:bodyPr>
          <a:lstStyle>
            <a:lvl1pPr algn="r" defTabSz="865188">
              <a:defRPr sz="1300"/>
            </a:lvl1pPr>
          </a:lstStyle>
          <a:p>
            <a:fld id="{2A1C8220-E2C4-4838-8558-2901570088F7}"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865188" rtl="0" fontAlgn="base">
        <a:spcBef>
          <a:spcPct val="0"/>
        </a:spcBef>
        <a:spcAft>
          <a:spcPct val="0"/>
        </a:spcAft>
        <a:defRPr sz="4200">
          <a:solidFill>
            <a:schemeClr val="tx2"/>
          </a:solidFill>
          <a:latin typeface="+mj-lt"/>
          <a:ea typeface="+mj-ea"/>
          <a:cs typeface="+mj-cs"/>
        </a:defRPr>
      </a:lvl1pPr>
      <a:lvl2pPr algn="ctr" defTabSz="865188" rtl="0" fontAlgn="base">
        <a:spcBef>
          <a:spcPct val="0"/>
        </a:spcBef>
        <a:spcAft>
          <a:spcPct val="0"/>
        </a:spcAft>
        <a:defRPr sz="4200">
          <a:solidFill>
            <a:schemeClr val="tx2"/>
          </a:solidFill>
          <a:latin typeface="Arial" charset="0"/>
        </a:defRPr>
      </a:lvl2pPr>
      <a:lvl3pPr algn="ctr" defTabSz="865188" rtl="0" fontAlgn="base">
        <a:spcBef>
          <a:spcPct val="0"/>
        </a:spcBef>
        <a:spcAft>
          <a:spcPct val="0"/>
        </a:spcAft>
        <a:defRPr sz="4200">
          <a:solidFill>
            <a:schemeClr val="tx2"/>
          </a:solidFill>
          <a:latin typeface="Arial" charset="0"/>
        </a:defRPr>
      </a:lvl3pPr>
      <a:lvl4pPr algn="ctr" defTabSz="865188" rtl="0" fontAlgn="base">
        <a:spcBef>
          <a:spcPct val="0"/>
        </a:spcBef>
        <a:spcAft>
          <a:spcPct val="0"/>
        </a:spcAft>
        <a:defRPr sz="4200">
          <a:solidFill>
            <a:schemeClr val="tx2"/>
          </a:solidFill>
          <a:latin typeface="Arial" charset="0"/>
        </a:defRPr>
      </a:lvl4pPr>
      <a:lvl5pPr algn="ctr" defTabSz="865188" rtl="0" fontAlgn="base">
        <a:spcBef>
          <a:spcPct val="0"/>
        </a:spcBef>
        <a:spcAft>
          <a:spcPct val="0"/>
        </a:spcAft>
        <a:defRPr sz="4200">
          <a:solidFill>
            <a:schemeClr val="tx2"/>
          </a:solidFill>
          <a:latin typeface="Arial" charset="0"/>
        </a:defRPr>
      </a:lvl5pPr>
      <a:lvl6pPr marL="457200" algn="ctr" defTabSz="865188" rtl="0" fontAlgn="base">
        <a:spcBef>
          <a:spcPct val="0"/>
        </a:spcBef>
        <a:spcAft>
          <a:spcPct val="0"/>
        </a:spcAft>
        <a:defRPr sz="4200">
          <a:solidFill>
            <a:schemeClr val="tx2"/>
          </a:solidFill>
          <a:latin typeface="Arial" charset="0"/>
        </a:defRPr>
      </a:lvl6pPr>
      <a:lvl7pPr marL="914400" algn="ctr" defTabSz="865188" rtl="0" fontAlgn="base">
        <a:spcBef>
          <a:spcPct val="0"/>
        </a:spcBef>
        <a:spcAft>
          <a:spcPct val="0"/>
        </a:spcAft>
        <a:defRPr sz="4200">
          <a:solidFill>
            <a:schemeClr val="tx2"/>
          </a:solidFill>
          <a:latin typeface="Arial" charset="0"/>
        </a:defRPr>
      </a:lvl7pPr>
      <a:lvl8pPr marL="1371600" algn="ctr" defTabSz="865188" rtl="0" fontAlgn="base">
        <a:spcBef>
          <a:spcPct val="0"/>
        </a:spcBef>
        <a:spcAft>
          <a:spcPct val="0"/>
        </a:spcAft>
        <a:defRPr sz="4200">
          <a:solidFill>
            <a:schemeClr val="tx2"/>
          </a:solidFill>
          <a:latin typeface="Arial" charset="0"/>
        </a:defRPr>
      </a:lvl8pPr>
      <a:lvl9pPr marL="1828800" algn="ctr" defTabSz="865188" rtl="0" fontAlgn="base">
        <a:spcBef>
          <a:spcPct val="0"/>
        </a:spcBef>
        <a:spcAft>
          <a:spcPct val="0"/>
        </a:spcAft>
        <a:defRPr sz="4200">
          <a:solidFill>
            <a:schemeClr val="tx2"/>
          </a:solidFill>
          <a:latin typeface="Arial" charset="0"/>
        </a:defRPr>
      </a:lvl9pPr>
    </p:titleStyle>
    <p:bodyStyle>
      <a:lvl1pPr marL="323850" indent="-323850" algn="l" defTabSz="865188" rtl="0" fontAlgn="base">
        <a:spcBef>
          <a:spcPct val="20000"/>
        </a:spcBef>
        <a:spcAft>
          <a:spcPct val="0"/>
        </a:spcAft>
        <a:buChar char="•"/>
        <a:defRPr sz="3000">
          <a:solidFill>
            <a:schemeClr val="tx1"/>
          </a:solidFill>
          <a:latin typeface="+mn-lt"/>
          <a:ea typeface="+mn-ea"/>
          <a:cs typeface="+mn-cs"/>
        </a:defRPr>
      </a:lvl1pPr>
      <a:lvl2pPr marL="701675" indent="-269875" algn="l" defTabSz="865188" rtl="0" fontAlgn="base">
        <a:spcBef>
          <a:spcPct val="20000"/>
        </a:spcBef>
        <a:spcAft>
          <a:spcPct val="0"/>
        </a:spcAft>
        <a:buChar char="–"/>
        <a:defRPr sz="2600">
          <a:solidFill>
            <a:schemeClr val="tx1"/>
          </a:solidFill>
          <a:latin typeface="+mn-lt"/>
        </a:defRPr>
      </a:lvl2pPr>
      <a:lvl3pPr marL="1081088" indent="-215900" algn="l" defTabSz="865188" rtl="0" fontAlgn="base">
        <a:spcBef>
          <a:spcPct val="20000"/>
        </a:spcBef>
        <a:spcAft>
          <a:spcPct val="0"/>
        </a:spcAft>
        <a:buChar char="•"/>
        <a:defRPr sz="2300">
          <a:solidFill>
            <a:schemeClr val="tx1"/>
          </a:solidFill>
          <a:latin typeface="+mn-lt"/>
        </a:defRPr>
      </a:lvl3pPr>
      <a:lvl4pPr marL="1512888" indent="-215900" algn="l" defTabSz="865188" rtl="0" fontAlgn="base">
        <a:spcBef>
          <a:spcPct val="20000"/>
        </a:spcBef>
        <a:spcAft>
          <a:spcPct val="0"/>
        </a:spcAft>
        <a:buChar char="–"/>
        <a:defRPr sz="1900">
          <a:solidFill>
            <a:schemeClr val="tx1"/>
          </a:solidFill>
          <a:latin typeface="+mn-lt"/>
        </a:defRPr>
      </a:lvl4pPr>
      <a:lvl5pPr marL="1944688" indent="-215900" algn="l" defTabSz="865188" rtl="0" fontAlgn="base">
        <a:spcBef>
          <a:spcPct val="20000"/>
        </a:spcBef>
        <a:spcAft>
          <a:spcPct val="0"/>
        </a:spcAft>
        <a:buChar char="»"/>
        <a:defRPr sz="1900">
          <a:solidFill>
            <a:schemeClr val="tx1"/>
          </a:solidFill>
          <a:latin typeface="+mn-lt"/>
        </a:defRPr>
      </a:lvl5pPr>
      <a:lvl6pPr marL="2401888" indent="-215900" algn="l" defTabSz="865188" rtl="0" fontAlgn="base">
        <a:spcBef>
          <a:spcPct val="20000"/>
        </a:spcBef>
        <a:spcAft>
          <a:spcPct val="0"/>
        </a:spcAft>
        <a:buChar char="»"/>
        <a:defRPr sz="1900">
          <a:solidFill>
            <a:schemeClr val="tx1"/>
          </a:solidFill>
          <a:latin typeface="+mn-lt"/>
        </a:defRPr>
      </a:lvl6pPr>
      <a:lvl7pPr marL="2859088" indent="-215900" algn="l" defTabSz="865188" rtl="0" fontAlgn="base">
        <a:spcBef>
          <a:spcPct val="20000"/>
        </a:spcBef>
        <a:spcAft>
          <a:spcPct val="0"/>
        </a:spcAft>
        <a:buChar char="»"/>
        <a:defRPr sz="1900">
          <a:solidFill>
            <a:schemeClr val="tx1"/>
          </a:solidFill>
          <a:latin typeface="+mn-lt"/>
        </a:defRPr>
      </a:lvl7pPr>
      <a:lvl8pPr marL="3316288" indent="-215900" algn="l" defTabSz="865188" rtl="0" fontAlgn="base">
        <a:spcBef>
          <a:spcPct val="20000"/>
        </a:spcBef>
        <a:spcAft>
          <a:spcPct val="0"/>
        </a:spcAft>
        <a:buChar char="»"/>
        <a:defRPr sz="1900">
          <a:solidFill>
            <a:schemeClr val="tx1"/>
          </a:solidFill>
          <a:latin typeface="+mn-lt"/>
        </a:defRPr>
      </a:lvl8pPr>
      <a:lvl9pPr marL="3773488" indent="-215900" algn="l" defTabSz="865188" rtl="0" fontAlgn="base">
        <a:spcBef>
          <a:spcPct val="20000"/>
        </a:spcBef>
        <a:spcAft>
          <a:spcPct val="0"/>
        </a:spcAft>
        <a:buChar char="»"/>
        <a:defRPr sz="19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vsegei.ru/ru/public/atlas/" TargetMode="External"/><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hyperlink" Target="http://www.mnr.gov.ru/docs/gosudarstvennye_doklady/o_sostoyanii_i_ispolzovanii_mineralno_syrevykh_resursov_rossiyskoy_federatsii/" TargetMode="External"/><Relationship Id="rId4" Type="http://schemas.openxmlformats.org/officeDocument/2006/relationships/hyperlink" Target="https://map.mineral.ru/Auth/logon.aspx?returnurl=/Standard/?l=ru&amp;l=r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39552" y="1628800"/>
            <a:ext cx="8208912" cy="1933891"/>
          </a:xfrm>
          <a:prstGeom prst="rect">
            <a:avLst/>
          </a:prstGeom>
          <a:noFill/>
          <a:ln w="9525">
            <a:noFill/>
            <a:miter lim="800000"/>
            <a:headEnd/>
            <a:tailEnd/>
          </a:ln>
          <a:effectLst/>
        </p:spPr>
        <p:txBody>
          <a:bodyPr wrap="square" lIns="86386" tIns="43194" rIns="86386" bIns="43194">
            <a:spAutoFit/>
          </a:bodyPr>
          <a:lstStyle/>
          <a:p>
            <a:pPr algn="ctr" defTabSz="865188"/>
            <a:r>
              <a:rPr lang="ru-RU" sz="3200" b="1" dirty="0">
                <a:solidFill>
                  <a:srgbClr val="0070C0"/>
                </a:solidFill>
              </a:rPr>
              <a:t>Актуальные вопросы недропользования в Центрально Сибирском </a:t>
            </a:r>
            <a:r>
              <a:rPr lang="ru-RU" sz="3200" b="1" dirty="0" smtClean="0">
                <a:solidFill>
                  <a:srgbClr val="0070C0"/>
                </a:solidFill>
              </a:rPr>
              <a:t>регионе</a:t>
            </a:r>
          </a:p>
          <a:p>
            <a:pPr algn="ctr" defTabSz="865188"/>
            <a:r>
              <a:rPr lang="ru-RU" sz="2400" b="1" dirty="0">
                <a:solidFill>
                  <a:srgbClr val="0070C0"/>
                </a:solidFill>
              </a:rPr>
              <a:t>(</a:t>
            </a:r>
            <a:r>
              <a:rPr lang="ru-RU" sz="2400" b="1" dirty="0" smtClean="0">
                <a:solidFill>
                  <a:srgbClr val="0070C0"/>
                </a:solidFill>
              </a:rPr>
              <a:t>состояние</a:t>
            </a:r>
            <a:r>
              <a:rPr lang="ru-RU" sz="2400" b="1" dirty="0">
                <a:solidFill>
                  <a:srgbClr val="0070C0"/>
                </a:solidFill>
              </a:rPr>
              <a:t>, тенденции, перспективы </a:t>
            </a:r>
            <a:r>
              <a:rPr lang="ru-RU" sz="2400" b="1" dirty="0" smtClean="0">
                <a:solidFill>
                  <a:srgbClr val="0070C0"/>
                </a:solidFill>
              </a:rPr>
              <a:t>развития)</a:t>
            </a:r>
            <a:endParaRPr lang="en-US" sz="2400" b="1" dirty="0">
              <a:solidFill>
                <a:srgbClr val="0070C0"/>
              </a:solidFill>
              <a:effectLst>
                <a:outerShdw blurRad="38100" dist="38100" dir="2700000" algn="tl">
                  <a:srgbClr val="000000"/>
                </a:outerShdw>
              </a:effectLst>
              <a:latin typeface="Verdana" pitchFamily="34" charset="0"/>
            </a:endParaRPr>
          </a:p>
        </p:txBody>
      </p:sp>
      <p:sp>
        <p:nvSpPr>
          <p:cNvPr id="6" name="Rectangle 2"/>
          <p:cNvSpPr>
            <a:spLocks noChangeArrowheads="1"/>
          </p:cNvSpPr>
          <p:nvPr/>
        </p:nvSpPr>
        <p:spPr bwMode="auto">
          <a:xfrm>
            <a:off x="0" y="6216771"/>
            <a:ext cx="2736304" cy="641229"/>
          </a:xfrm>
          <a:prstGeom prst="rect">
            <a:avLst/>
          </a:prstGeom>
          <a:noFill/>
          <a:ln w="9525">
            <a:noFill/>
            <a:miter lim="800000"/>
            <a:headEnd/>
            <a:tailEnd/>
          </a:ln>
          <a:effectLst/>
        </p:spPr>
        <p:txBody>
          <a:bodyPr wrap="square" lIns="86386" tIns="43194" rIns="86386" bIns="43194">
            <a:spAutoFit/>
          </a:bodyPr>
          <a:lstStyle/>
          <a:p>
            <a:pPr defTabSz="865188"/>
            <a:r>
              <a:rPr lang="ru-RU" sz="1800" b="1" dirty="0" smtClean="0">
                <a:solidFill>
                  <a:srgbClr val="0070C0"/>
                </a:solidFill>
              </a:rPr>
              <a:t>Центрсибнедра</a:t>
            </a:r>
          </a:p>
          <a:p>
            <a:pPr defTabSz="865188"/>
            <a:r>
              <a:rPr lang="ru-RU" sz="1800" b="1" dirty="0" smtClean="0">
                <a:solidFill>
                  <a:srgbClr val="0070C0"/>
                </a:solidFill>
              </a:rPr>
              <a:t>И.И. Курбатов</a:t>
            </a:r>
            <a:endParaRPr lang="en-US" sz="1800" b="1" dirty="0">
              <a:solidFill>
                <a:srgbClr val="0070C0"/>
              </a:solidFill>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227" name="Text Box 123"/>
          <p:cNvSpPr txBox="1">
            <a:spLocks noChangeArrowheads="1"/>
          </p:cNvSpPr>
          <p:nvPr/>
        </p:nvSpPr>
        <p:spPr bwMode="auto">
          <a:xfrm>
            <a:off x="8704263" y="6515100"/>
            <a:ext cx="333375" cy="222250"/>
          </a:xfrm>
          <a:prstGeom prst="rect">
            <a:avLst/>
          </a:prstGeom>
          <a:noFill/>
          <a:ln w="9525">
            <a:noFill/>
            <a:miter lim="800000"/>
            <a:headEnd/>
            <a:tailEnd/>
          </a:ln>
          <a:effectLst/>
        </p:spPr>
        <p:txBody>
          <a:bodyPr wrap="none" lIns="86457" tIns="43228" rIns="86457" bIns="43228">
            <a:spAutoFit/>
          </a:bodyPr>
          <a:lstStyle/>
          <a:p>
            <a:pPr defTabSz="865188"/>
            <a:r>
              <a:rPr lang="en-US" sz="900" b="1">
                <a:latin typeface="Verdana" pitchFamily="34" charset="0"/>
              </a:rPr>
              <a:t>11</a:t>
            </a:r>
            <a:endParaRPr lang="ru-RU" sz="900" b="1">
              <a:latin typeface="Verdana" pitchFamily="34" charset="0"/>
            </a:endParaRPr>
          </a:p>
        </p:txBody>
      </p:sp>
      <p:sp>
        <p:nvSpPr>
          <p:cNvPr id="39" name="Содержимое 38"/>
          <p:cNvSpPr>
            <a:spLocks noGrp="1"/>
          </p:cNvSpPr>
          <p:nvPr>
            <p:ph/>
          </p:nvPr>
        </p:nvSpPr>
        <p:spPr>
          <a:xfrm>
            <a:off x="457200" y="274638"/>
            <a:ext cx="2170584" cy="5851525"/>
          </a:xfrm>
        </p:spPr>
        <p:txBody>
          <a:bodyPr/>
          <a:lstStyle/>
          <a:p>
            <a:r>
              <a:rPr lang="ru-RU" b="1" dirty="0" smtClean="0">
                <a:solidFill>
                  <a:srgbClr val="0070C0"/>
                </a:solidFill>
              </a:rPr>
              <a:t>Аукцион</a:t>
            </a:r>
          </a:p>
          <a:p>
            <a:endParaRPr lang="ru-RU" b="1" dirty="0">
              <a:solidFill>
                <a:srgbClr val="0070C0"/>
              </a:solidFill>
            </a:endParaRPr>
          </a:p>
          <a:p>
            <a:endParaRPr lang="ru-RU" b="1" dirty="0" smtClean="0">
              <a:solidFill>
                <a:srgbClr val="0070C0"/>
              </a:solidFill>
            </a:endParaRPr>
          </a:p>
          <a:p>
            <a:endParaRPr lang="ru-RU" b="1" dirty="0">
              <a:solidFill>
                <a:srgbClr val="0070C0"/>
              </a:solidFill>
            </a:endParaRPr>
          </a:p>
          <a:p>
            <a:r>
              <a:rPr lang="ru-RU" b="1" dirty="0" smtClean="0">
                <a:solidFill>
                  <a:srgbClr val="0070C0"/>
                </a:solidFill>
              </a:rPr>
              <a:t>Конкурс</a:t>
            </a:r>
          </a:p>
          <a:p>
            <a:endParaRPr lang="ru-RU" b="1" dirty="0">
              <a:solidFill>
                <a:srgbClr val="0070C0"/>
              </a:solidFill>
            </a:endParaRPr>
          </a:p>
          <a:p>
            <a:endParaRPr lang="ru-RU" b="1" dirty="0" smtClean="0">
              <a:solidFill>
                <a:srgbClr val="0070C0"/>
              </a:solidFill>
            </a:endParaRPr>
          </a:p>
          <a:p>
            <a:endParaRPr lang="ru-RU" b="1" dirty="0">
              <a:solidFill>
                <a:srgbClr val="0070C0"/>
              </a:solidFill>
            </a:endParaRPr>
          </a:p>
          <a:p>
            <a:r>
              <a:rPr lang="ru-RU" b="1" dirty="0" smtClean="0">
                <a:solidFill>
                  <a:srgbClr val="0070C0"/>
                </a:solidFill>
              </a:rPr>
              <a:t>Заявка</a:t>
            </a:r>
            <a:endParaRPr lang="ru-RU" b="1" dirty="0">
              <a:solidFill>
                <a:srgbClr val="0070C0"/>
              </a:solidFill>
            </a:endParaRPr>
          </a:p>
        </p:txBody>
      </p:sp>
      <p:sp>
        <p:nvSpPr>
          <p:cNvPr id="40" name="TextBox 39"/>
          <p:cNvSpPr txBox="1"/>
          <p:nvPr/>
        </p:nvSpPr>
        <p:spPr>
          <a:xfrm>
            <a:off x="2915816" y="332656"/>
            <a:ext cx="6120680" cy="5062924"/>
          </a:xfrm>
          <a:prstGeom prst="rect">
            <a:avLst/>
          </a:prstGeom>
          <a:noFill/>
        </p:spPr>
        <p:txBody>
          <a:bodyPr wrap="square" rtlCol="0">
            <a:spAutoFit/>
          </a:bodyPr>
          <a:lstStyle/>
          <a:p>
            <a:r>
              <a:rPr lang="ru-RU" dirty="0" smtClean="0"/>
              <a:t>Длительное (от 1.5 лет) прохождение документов от подачи заявки до проведения аукциона, непредсказуемый для заявителя результат, срывы торгов в результате недобросовестной конкуренции</a:t>
            </a:r>
          </a:p>
          <a:p>
            <a:endParaRPr lang="ru-RU" dirty="0"/>
          </a:p>
          <a:p>
            <a:endParaRPr lang="ru-RU" dirty="0" smtClean="0"/>
          </a:p>
          <a:p>
            <a:endParaRPr lang="ru-RU" dirty="0"/>
          </a:p>
          <a:p>
            <a:endParaRPr lang="ru-RU" dirty="0" smtClean="0"/>
          </a:p>
          <a:p>
            <a:endParaRPr lang="ru-RU" dirty="0"/>
          </a:p>
          <a:p>
            <a:r>
              <a:rPr lang="ru-RU" dirty="0" smtClean="0"/>
              <a:t>Длительное (от 1.5 лет) прохождение документов, не всегда предсказуемый результат</a:t>
            </a:r>
          </a:p>
          <a:p>
            <a:endParaRPr lang="ru-RU" dirty="0"/>
          </a:p>
          <a:p>
            <a:endParaRPr lang="ru-RU" dirty="0" smtClean="0"/>
          </a:p>
          <a:p>
            <a:endParaRPr lang="ru-RU" dirty="0"/>
          </a:p>
          <a:p>
            <a:endParaRPr lang="ru-RU" dirty="0" smtClean="0"/>
          </a:p>
          <a:p>
            <a:endParaRPr lang="ru-RU" dirty="0"/>
          </a:p>
          <a:p>
            <a:endParaRPr lang="ru-RU" dirty="0" smtClean="0"/>
          </a:p>
          <a:p>
            <a:r>
              <a:rPr lang="ru-RU" dirty="0" smtClean="0"/>
              <a:t>Высокие риски на слабо изученных площадях, многочисленные и не всегда оправданные ограничения</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511" name="Text Box 311"/>
          <p:cNvSpPr txBox="1">
            <a:spLocks noChangeArrowheads="1"/>
          </p:cNvSpPr>
          <p:nvPr/>
        </p:nvSpPr>
        <p:spPr bwMode="auto">
          <a:xfrm>
            <a:off x="8704263" y="6515100"/>
            <a:ext cx="439737" cy="222250"/>
          </a:xfrm>
          <a:prstGeom prst="rect">
            <a:avLst/>
          </a:prstGeom>
          <a:noFill/>
          <a:ln w="9525">
            <a:noFill/>
            <a:miter lim="800000"/>
            <a:headEnd/>
            <a:tailEnd/>
          </a:ln>
          <a:effectLst/>
        </p:spPr>
        <p:txBody>
          <a:bodyPr lIns="86457" tIns="43228" rIns="86457" bIns="43228">
            <a:spAutoFit/>
          </a:bodyPr>
          <a:lstStyle/>
          <a:p>
            <a:pPr defTabSz="865188"/>
            <a:r>
              <a:rPr lang="en-US" sz="900" b="1">
                <a:latin typeface="Verdana" pitchFamily="34" charset="0"/>
              </a:rPr>
              <a:t>13</a:t>
            </a:r>
            <a:endParaRPr lang="ru-RU" sz="900" b="1">
              <a:latin typeface="Verdana" pitchFamily="34" charset="0"/>
            </a:endParaRPr>
          </a:p>
        </p:txBody>
      </p:sp>
      <p:graphicFrame>
        <p:nvGraphicFramePr>
          <p:cNvPr id="148" name="Содержимое 147"/>
          <p:cNvGraphicFramePr>
            <a:graphicFrameLocks noGrp="1"/>
          </p:cNvGraphicFramePr>
          <p:nvPr>
            <p:ph/>
          </p:nvPr>
        </p:nvGraphicFramePr>
        <p:xfrm>
          <a:off x="467544" y="1772816"/>
          <a:ext cx="8229600" cy="34137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endParaRPr lang="ru-RU" dirty="0"/>
                    </a:p>
                  </a:txBody>
                  <a:tcPr/>
                </a:tc>
                <a:tc>
                  <a:txBody>
                    <a:bodyPr/>
                    <a:lstStyle/>
                    <a:p>
                      <a:pPr algn="ctr"/>
                      <a:r>
                        <a:rPr lang="ru-RU" dirty="0" smtClean="0">
                          <a:solidFill>
                            <a:schemeClr val="tx1"/>
                          </a:solidFill>
                        </a:rPr>
                        <a:t>Год</a:t>
                      </a:r>
                      <a:endParaRPr lang="ru-RU" dirty="0">
                        <a:solidFill>
                          <a:schemeClr val="tx1"/>
                        </a:solidFill>
                      </a:endParaRPr>
                    </a:p>
                  </a:txBody>
                  <a:tcPr/>
                </a:tc>
                <a:tc>
                  <a:txBody>
                    <a:bodyPr/>
                    <a:lstStyle/>
                    <a:p>
                      <a:pPr algn="ctr"/>
                      <a:r>
                        <a:rPr lang="ru-RU" dirty="0" smtClean="0">
                          <a:solidFill>
                            <a:schemeClr val="tx1"/>
                          </a:solidFill>
                        </a:rPr>
                        <a:t>Выдано лицензий</a:t>
                      </a:r>
                      <a:endParaRPr lang="ru-RU" dirty="0">
                        <a:solidFill>
                          <a:schemeClr val="tx1"/>
                        </a:solidFill>
                      </a:endParaRPr>
                    </a:p>
                  </a:txBody>
                  <a:tcPr/>
                </a:tc>
                <a:tc>
                  <a:txBody>
                    <a:bodyPr/>
                    <a:lstStyle/>
                    <a:p>
                      <a:pPr algn="ctr"/>
                      <a:r>
                        <a:rPr lang="ru-RU" dirty="0" smtClean="0">
                          <a:solidFill>
                            <a:schemeClr val="tx1"/>
                          </a:solidFill>
                        </a:rPr>
                        <a:t>Право прекращено в результате нарушений</a:t>
                      </a:r>
                      <a:endParaRPr lang="ru-RU" dirty="0">
                        <a:solidFill>
                          <a:schemeClr val="tx1"/>
                        </a:solidFill>
                      </a:endParaRPr>
                    </a:p>
                  </a:txBody>
                  <a:tcPr/>
                </a:tc>
              </a:tr>
              <a:tr h="370840">
                <a:tc rowSpan="3">
                  <a:txBody>
                    <a:bodyPr/>
                    <a:lstStyle/>
                    <a:p>
                      <a:r>
                        <a:rPr lang="ru-RU" dirty="0" smtClean="0"/>
                        <a:t>Приказ №61 в редакции от 27.01.2014</a:t>
                      </a:r>
                      <a:endParaRPr lang="ru-RU" dirty="0"/>
                    </a:p>
                  </a:txBody>
                  <a:tcPr/>
                </a:tc>
                <a:tc>
                  <a:txBody>
                    <a:bodyPr/>
                    <a:lstStyle/>
                    <a:p>
                      <a:pPr algn="ctr"/>
                      <a:r>
                        <a:rPr lang="ru-RU" dirty="0" smtClean="0"/>
                        <a:t>2014</a:t>
                      </a:r>
                      <a:endParaRPr lang="ru-RU" dirty="0"/>
                    </a:p>
                  </a:txBody>
                  <a:tcPr/>
                </a:tc>
                <a:tc>
                  <a:txBody>
                    <a:bodyPr/>
                    <a:lstStyle/>
                    <a:p>
                      <a:pPr algn="ctr"/>
                      <a:r>
                        <a:rPr lang="ru-RU" dirty="0" smtClean="0"/>
                        <a:t>9</a:t>
                      </a:r>
                      <a:endParaRPr lang="ru-RU" dirty="0"/>
                    </a:p>
                  </a:txBody>
                  <a:tcPr/>
                </a:tc>
                <a:tc>
                  <a:txBody>
                    <a:bodyPr/>
                    <a:lstStyle/>
                    <a:p>
                      <a:pPr algn="ctr"/>
                      <a:r>
                        <a:rPr lang="ru-RU" dirty="0" smtClean="0"/>
                        <a:t>0</a:t>
                      </a:r>
                      <a:endParaRPr lang="ru-RU" dirty="0"/>
                    </a:p>
                  </a:txBody>
                  <a:tcPr/>
                </a:tc>
              </a:tr>
              <a:tr h="370840">
                <a:tc vMerge="1">
                  <a:txBody>
                    <a:bodyPr/>
                    <a:lstStyle/>
                    <a:p>
                      <a:endParaRPr lang="ru-RU" dirty="0"/>
                    </a:p>
                  </a:txBody>
                  <a:tcPr/>
                </a:tc>
                <a:tc>
                  <a:txBody>
                    <a:bodyPr/>
                    <a:lstStyle/>
                    <a:p>
                      <a:pPr algn="ctr"/>
                      <a:r>
                        <a:rPr lang="ru-RU" dirty="0" smtClean="0"/>
                        <a:t>2015</a:t>
                      </a:r>
                      <a:endParaRPr lang="ru-RU" dirty="0"/>
                    </a:p>
                  </a:txBody>
                  <a:tcPr/>
                </a:tc>
                <a:tc>
                  <a:txBody>
                    <a:bodyPr/>
                    <a:lstStyle/>
                    <a:p>
                      <a:pPr algn="ctr"/>
                      <a:r>
                        <a:rPr lang="ru-RU" dirty="0" smtClean="0"/>
                        <a:t>89</a:t>
                      </a:r>
                      <a:endParaRPr lang="ru-RU" dirty="0"/>
                    </a:p>
                  </a:txBody>
                  <a:tcPr/>
                </a:tc>
                <a:tc>
                  <a:txBody>
                    <a:bodyPr/>
                    <a:lstStyle/>
                    <a:p>
                      <a:pPr algn="ctr"/>
                      <a:r>
                        <a:rPr lang="ru-RU" dirty="0" smtClean="0"/>
                        <a:t>2</a:t>
                      </a:r>
                      <a:endParaRPr lang="ru-RU" dirty="0"/>
                    </a:p>
                  </a:txBody>
                  <a:tcPr/>
                </a:tc>
              </a:tr>
              <a:tr h="370840">
                <a:tc vMerge="1">
                  <a:txBody>
                    <a:bodyPr/>
                    <a:lstStyle/>
                    <a:p>
                      <a:endParaRPr lang="ru-RU" dirty="0"/>
                    </a:p>
                  </a:txBody>
                  <a:tcPr/>
                </a:tc>
                <a:tc>
                  <a:txBody>
                    <a:bodyPr/>
                    <a:lstStyle/>
                    <a:p>
                      <a:pPr algn="ctr"/>
                      <a:r>
                        <a:rPr lang="ru-RU" dirty="0" smtClean="0"/>
                        <a:t>2016</a:t>
                      </a:r>
                      <a:endParaRPr lang="ru-RU" dirty="0"/>
                    </a:p>
                  </a:txBody>
                  <a:tcPr/>
                </a:tc>
                <a:tc>
                  <a:txBody>
                    <a:bodyPr/>
                    <a:lstStyle/>
                    <a:p>
                      <a:pPr algn="ctr"/>
                      <a:r>
                        <a:rPr lang="ru-RU" dirty="0" smtClean="0"/>
                        <a:t>217</a:t>
                      </a:r>
                      <a:endParaRPr lang="ru-RU" dirty="0"/>
                    </a:p>
                  </a:txBody>
                  <a:tcPr/>
                </a:tc>
                <a:tc>
                  <a:txBody>
                    <a:bodyPr/>
                    <a:lstStyle/>
                    <a:p>
                      <a:pPr algn="ctr"/>
                      <a:r>
                        <a:rPr lang="ru-RU" dirty="0" smtClean="0"/>
                        <a:t>14</a:t>
                      </a:r>
                      <a:endParaRPr lang="ru-RU" dirty="0"/>
                    </a:p>
                  </a:txBody>
                  <a:tcPr/>
                </a:tc>
              </a:tr>
              <a:tr h="370840">
                <a:tc rowSpan="3">
                  <a:txBody>
                    <a:bodyPr/>
                    <a:lstStyle/>
                    <a:p>
                      <a:r>
                        <a:rPr lang="ru-RU" dirty="0" smtClean="0"/>
                        <a:t>Приказ</a:t>
                      </a:r>
                      <a:r>
                        <a:rPr lang="ru-RU" baseline="0" dirty="0" smtClean="0"/>
                        <a:t> №583 от 10.11.2016</a:t>
                      </a:r>
                      <a:endParaRPr lang="ru-RU" dirty="0"/>
                    </a:p>
                  </a:txBody>
                  <a:tcPr/>
                </a:tc>
                <a:tc>
                  <a:txBody>
                    <a:bodyPr/>
                    <a:lstStyle/>
                    <a:p>
                      <a:pPr algn="ctr"/>
                      <a:r>
                        <a:rPr lang="ru-RU" dirty="0" smtClean="0"/>
                        <a:t>2017</a:t>
                      </a:r>
                      <a:endParaRPr lang="ru-RU" dirty="0"/>
                    </a:p>
                  </a:txBody>
                  <a:tcPr/>
                </a:tc>
                <a:tc>
                  <a:txBody>
                    <a:bodyPr/>
                    <a:lstStyle/>
                    <a:p>
                      <a:pPr algn="ctr"/>
                      <a:r>
                        <a:rPr lang="ru-RU" dirty="0" smtClean="0"/>
                        <a:t>94</a:t>
                      </a:r>
                      <a:endParaRPr lang="ru-RU" dirty="0"/>
                    </a:p>
                  </a:txBody>
                  <a:tcPr/>
                </a:tc>
                <a:tc>
                  <a:txBody>
                    <a:bodyPr/>
                    <a:lstStyle/>
                    <a:p>
                      <a:pPr algn="ctr"/>
                      <a:r>
                        <a:rPr lang="ru-RU" dirty="0" smtClean="0"/>
                        <a:t>48</a:t>
                      </a:r>
                      <a:endParaRPr lang="ru-RU" dirty="0"/>
                    </a:p>
                  </a:txBody>
                  <a:tcPr/>
                </a:tc>
              </a:tr>
              <a:tr h="370840">
                <a:tc vMerge="1">
                  <a:txBody>
                    <a:bodyPr/>
                    <a:lstStyle/>
                    <a:p>
                      <a:endParaRPr lang="ru-RU" dirty="0"/>
                    </a:p>
                  </a:txBody>
                  <a:tcPr/>
                </a:tc>
                <a:tc>
                  <a:txBody>
                    <a:bodyPr/>
                    <a:lstStyle/>
                    <a:p>
                      <a:pPr algn="ctr"/>
                      <a:r>
                        <a:rPr lang="ru-RU" dirty="0" smtClean="0"/>
                        <a:t>2018</a:t>
                      </a:r>
                      <a:endParaRPr lang="ru-RU" dirty="0"/>
                    </a:p>
                  </a:txBody>
                  <a:tcPr/>
                </a:tc>
                <a:tc>
                  <a:txBody>
                    <a:bodyPr/>
                    <a:lstStyle/>
                    <a:p>
                      <a:pPr algn="ctr"/>
                      <a:r>
                        <a:rPr lang="ru-RU" dirty="0" smtClean="0"/>
                        <a:t>209</a:t>
                      </a:r>
                      <a:endParaRPr lang="ru-RU" dirty="0"/>
                    </a:p>
                  </a:txBody>
                  <a:tcPr/>
                </a:tc>
                <a:tc>
                  <a:txBody>
                    <a:bodyPr/>
                    <a:lstStyle/>
                    <a:p>
                      <a:pPr algn="ctr"/>
                      <a:r>
                        <a:rPr lang="ru-RU" dirty="0" smtClean="0"/>
                        <a:t>41</a:t>
                      </a:r>
                      <a:endParaRPr lang="ru-RU" dirty="0"/>
                    </a:p>
                  </a:txBody>
                  <a:tcPr/>
                </a:tc>
              </a:tr>
              <a:tr h="370840">
                <a:tc vMerge="1">
                  <a:txBody>
                    <a:bodyPr/>
                    <a:lstStyle/>
                    <a:p>
                      <a:endParaRPr lang="ru-RU" dirty="0"/>
                    </a:p>
                  </a:txBody>
                  <a:tcPr/>
                </a:tc>
                <a:tc>
                  <a:txBody>
                    <a:bodyPr/>
                    <a:lstStyle/>
                    <a:p>
                      <a:pPr algn="ctr"/>
                      <a:r>
                        <a:rPr lang="ru-RU" dirty="0" smtClean="0"/>
                        <a:t>2019</a:t>
                      </a:r>
                      <a:endParaRPr lang="ru-RU" dirty="0"/>
                    </a:p>
                  </a:txBody>
                  <a:tcPr/>
                </a:tc>
                <a:tc>
                  <a:txBody>
                    <a:bodyPr/>
                    <a:lstStyle/>
                    <a:p>
                      <a:pPr algn="ctr"/>
                      <a:r>
                        <a:rPr lang="ru-RU" dirty="0" smtClean="0"/>
                        <a:t>102</a:t>
                      </a:r>
                      <a:endParaRPr lang="ru-RU" dirty="0"/>
                    </a:p>
                  </a:txBody>
                  <a:tcPr/>
                </a:tc>
                <a:tc>
                  <a:txBody>
                    <a:bodyPr/>
                    <a:lstStyle/>
                    <a:p>
                      <a:pPr algn="ctr"/>
                      <a:r>
                        <a:rPr lang="ru-RU" dirty="0" smtClean="0"/>
                        <a:t>21</a:t>
                      </a:r>
                      <a:endParaRPr lang="ru-RU" dirty="0"/>
                    </a:p>
                  </a:txBody>
                  <a:tcPr/>
                </a:tc>
              </a:tr>
            </a:tbl>
          </a:graphicData>
        </a:graphic>
      </p:graphicFrame>
      <p:sp>
        <p:nvSpPr>
          <p:cNvPr id="149" name="TextBox 148"/>
          <p:cNvSpPr txBox="1"/>
          <p:nvPr/>
        </p:nvSpPr>
        <p:spPr>
          <a:xfrm>
            <a:off x="539552" y="260648"/>
            <a:ext cx="8136904" cy="1384995"/>
          </a:xfrm>
          <a:prstGeom prst="rect">
            <a:avLst/>
          </a:prstGeom>
          <a:noFill/>
        </p:spPr>
        <p:txBody>
          <a:bodyPr wrap="square" rtlCol="0">
            <a:spAutoFit/>
          </a:bodyPr>
          <a:lstStyle/>
          <a:p>
            <a:pPr algn="ctr"/>
            <a:r>
              <a:rPr lang="ru-RU" sz="2800" b="1" dirty="0" smtClean="0"/>
              <a:t>Сведения о лицензиях, выданных для геологического изучения недр </a:t>
            </a:r>
          </a:p>
          <a:p>
            <a:pPr algn="ctr"/>
            <a:r>
              <a:rPr lang="ru-RU" sz="2800" b="1" dirty="0" smtClean="0"/>
              <a:t>(поиски и оценка)</a:t>
            </a:r>
            <a:endParaRPr lang="ru-RU"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619" name="Text Box 1515"/>
          <p:cNvSpPr txBox="1">
            <a:spLocks noChangeArrowheads="1"/>
          </p:cNvSpPr>
          <p:nvPr/>
        </p:nvSpPr>
        <p:spPr bwMode="auto">
          <a:xfrm>
            <a:off x="8704263" y="6515100"/>
            <a:ext cx="439737" cy="222250"/>
          </a:xfrm>
          <a:prstGeom prst="rect">
            <a:avLst/>
          </a:prstGeom>
          <a:noFill/>
          <a:ln w="9525">
            <a:noFill/>
            <a:miter lim="800000"/>
            <a:headEnd/>
            <a:tailEnd/>
          </a:ln>
          <a:effectLst/>
        </p:spPr>
        <p:txBody>
          <a:bodyPr lIns="86457" tIns="43228" rIns="86457" bIns="43228">
            <a:spAutoFit/>
          </a:bodyPr>
          <a:lstStyle/>
          <a:p>
            <a:pPr defTabSz="865188"/>
            <a:r>
              <a:rPr lang="en-US" sz="900" b="1">
                <a:latin typeface="Verdana" pitchFamily="34" charset="0"/>
              </a:rPr>
              <a:t>12</a:t>
            </a:r>
            <a:endParaRPr lang="ru-RU" sz="900" b="1">
              <a:latin typeface="Verdana" pitchFamily="34" charset="0"/>
            </a:endParaRPr>
          </a:p>
        </p:txBody>
      </p:sp>
      <p:sp>
        <p:nvSpPr>
          <p:cNvPr id="138" name="Содержимое 137"/>
          <p:cNvSpPr>
            <a:spLocks noGrp="1"/>
          </p:cNvSpPr>
          <p:nvPr>
            <p:ph/>
          </p:nvPr>
        </p:nvSpPr>
        <p:spPr/>
        <p:txBody>
          <a:bodyPr/>
          <a:lstStyle/>
          <a:p>
            <a:r>
              <a:rPr lang="ru-RU" sz="2400" b="1" i="1" dirty="0">
                <a:solidFill>
                  <a:schemeClr val="tx1"/>
                </a:solidFill>
                <a:latin typeface="+mn-lt"/>
                <a:ea typeface="+mn-ea"/>
                <a:cs typeface="+mn-cs"/>
              </a:rPr>
              <a:t>Распоряжения Правительства № 849-р</a:t>
            </a:r>
            <a:r>
              <a:rPr lang="ru-RU" sz="2400" i="1" dirty="0">
                <a:solidFill>
                  <a:schemeClr val="tx1"/>
                </a:solidFill>
                <a:latin typeface="+mn-lt"/>
                <a:ea typeface="+mn-ea"/>
                <a:cs typeface="+mn-cs"/>
              </a:rPr>
              <a:t> от 27.05.2013 года «Об утверждении Перечня объектов, не связанных с созданием лесной инфраструктуры для защитных лесов, эксплуатационных лесов, резервных лесов</a:t>
            </a:r>
            <a:r>
              <a:rPr lang="ru-RU" sz="2400" i="1" dirty="0" smtClean="0">
                <a:solidFill>
                  <a:schemeClr val="tx1"/>
                </a:solidFill>
                <a:latin typeface="+mn-lt"/>
                <a:ea typeface="+mn-ea"/>
                <a:cs typeface="+mn-cs"/>
              </a:rPr>
              <a:t>»</a:t>
            </a:r>
            <a:endParaRPr lang="en-US" sz="2400" i="1" dirty="0" smtClean="0">
              <a:solidFill>
                <a:schemeClr val="tx1"/>
              </a:solidFill>
              <a:latin typeface="+mn-lt"/>
              <a:ea typeface="+mn-ea"/>
              <a:cs typeface="+mn-cs"/>
            </a:endParaRPr>
          </a:p>
          <a:p>
            <a:r>
              <a:rPr lang="ru-RU" sz="2400" i="1" dirty="0" smtClean="0"/>
              <a:t>Законами не определён правовой статус полезного ископаемого извлечённого из недр на этапе геологического изучения до проведения государственной экспертизы запасов.</a:t>
            </a:r>
          </a:p>
          <a:p>
            <a:r>
              <a:rPr lang="ru-RU" sz="2400" i="1" dirty="0" smtClean="0"/>
              <a:t>Не определён чётко правовой статус техногенных образований и отсутствует единообразная и надёжная методика оценки запасов. Разработка кондиций, в ряде случаев, практически не возможна</a:t>
            </a:r>
          </a:p>
          <a:p>
            <a:r>
              <a:rPr lang="ru-RU" sz="2400" i="1" dirty="0" smtClean="0"/>
              <a:t>Инвесторам не всегда предоставляется достоверная информация об участке недр</a:t>
            </a:r>
            <a:endParaRPr lang="ru-R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44" name="Text Box 396"/>
          <p:cNvSpPr txBox="1">
            <a:spLocks noChangeArrowheads="1"/>
          </p:cNvSpPr>
          <p:nvPr/>
        </p:nvSpPr>
        <p:spPr bwMode="auto">
          <a:xfrm>
            <a:off x="8704263" y="6515100"/>
            <a:ext cx="439737" cy="222250"/>
          </a:xfrm>
          <a:prstGeom prst="rect">
            <a:avLst/>
          </a:prstGeom>
          <a:noFill/>
          <a:ln w="9525">
            <a:noFill/>
            <a:miter lim="800000"/>
            <a:headEnd/>
            <a:tailEnd/>
          </a:ln>
          <a:effectLst/>
        </p:spPr>
        <p:txBody>
          <a:bodyPr lIns="86457" tIns="43228" rIns="86457" bIns="43228">
            <a:spAutoFit/>
          </a:bodyPr>
          <a:lstStyle/>
          <a:p>
            <a:pPr defTabSz="865188"/>
            <a:r>
              <a:rPr lang="en-US" sz="900" b="1">
                <a:latin typeface="Verdana" pitchFamily="34" charset="0"/>
              </a:rPr>
              <a:t>14</a:t>
            </a:r>
            <a:endParaRPr lang="ru-RU" sz="900" b="1">
              <a:latin typeface="Verdana" pitchFamily="34" charset="0"/>
            </a:endParaRPr>
          </a:p>
        </p:txBody>
      </p:sp>
      <p:sp>
        <p:nvSpPr>
          <p:cNvPr id="145" name="Содержимое 144"/>
          <p:cNvSpPr>
            <a:spLocks noGrp="1"/>
          </p:cNvSpPr>
          <p:nvPr>
            <p:ph/>
          </p:nvPr>
        </p:nvSpPr>
        <p:spPr>
          <a:xfrm>
            <a:off x="755576" y="548680"/>
            <a:ext cx="3744416" cy="1728192"/>
          </a:xfrm>
        </p:spPr>
        <p:txBody>
          <a:bodyPr/>
          <a:lstStyle/>
          <a:p>
            <a:pPr marL="0" indent="0">
              <a:buNone/>
            </a:pPr>
            <a:r>
              <a:rPr lang="ru-RU" sz="2000" dirty="0" smtClean="0"/>
              <a:t>Необходим инструмент цивилизованного общения потенциальных инвесторов и компаний, нуждающихся в инвестициях.</a:t>
            </a:r>
            <a:endParaRPr lang="ru-RU" sz="2000" dirty="0"/>
          </a:p>
        </p:txBody>
      </p:sp>
      <p:pic>
        <p:nvPicPr>
          <p:cNvPr id="4" name="Рисунок 3" descr="PDAC_PICT0083.JPG"/>
          <p:cNvPicPr>
            <a:picLocks noChangeAspect="1"/>
          </p:cNvPicPr>
          <p:nvPr/>
        </p:nvPicPr>
        <p:blipFill>
          <a:blip r:embed="rId2" cstate="print"/>
          <a:stretch>
            <a:fillRect/>
          </a:stretch>
        </p:blipFill>
        <p:spPr>
          <a:xfrm>
            <a:off x="5364088" y="0"/>
            <a:ext cx="3779912" cy="2834934"/>
          </a:xfrm>
          <a:prstGeom prst="rect">
            <a:avLst/>
          </a:prstGeom>
        </p:spPr>
      </p:pic>
      <p:pic>
        <p:nvPicPr>
          <p:cNvPr id="5" name="Рисунок 4" descr="PDAC_PICT0079.JPG"/>
          <p:cNvPicPr>
            <a:picLocks noChangeAspect="1"/>
          </p:cNvPicPr>
          <p:nvPr/>
        </p:nvPicPr>
        <p:blipFill>
          <a:blip r:embed="rId3" cstate="print"/>
          <a:stretch>
            <a:fillRect/>
          </a:stretch>
        </p:blipFill>
        <p:spPr>
          <a:xfrm>
            <a:off x="-1" y="2852936"/>
            <a:ext cx="5340085" cy="4005064"/>
          </a:xfrm>
          <a:prstGeom prst="rect">
            <a:avLst/>
          </a:prstGeom>
        </p:spPr>
      </p:pic>
      <p:sp>
        <p:nvSpPr>
          <p:cNvPr id="6" name="TextBox 5"/>
          <p:cNvSpPr txBox="1"/>
          <p:nvPr/>
        </p:nvSpPr>
        <p:spPr>
          <a:xfrm>
            <a:off x="5436096" y="2924944"/>
            <a:ext cx="3456384" cy="3785652"/>
          </a:xfrm>
          <a:prstGeom prst="rect">
            <a:avLst/>
          </a:prstGeom>
          <a:noFill/>
        </p:spPr>
        <p:txBody>
          <a:bodyPr wrap="square" rtlCol="0">
            <a:spAutoFit/>
          </a:bodyPr>
          <a:lstStyle/>
          <a:p>
            <a:r>
              <a:rPr lang="ru-RU" sz="2000" dirty="0" smtClean="0"/>
              <a:t>Таким инструментом может быть организованная в рамках форума</a:t>
            </a:r>
          </a:p>
          <a:p>
            <a:r>
              <a:rPr lang="ru-RU" sz="2000" dirty="0" smtClean="0"/>
              <a:t> МИНГЕО СИБИРЬ специализированная выставочная площадка с рабочим названием «</a:t>
            </a:r>
            <a:r>
              <a:rPr lang="ru-RU" sz="2000" dirty="0" smtClean="0">
                <a:solidFill>
                  <a:srgbClr val="00B050"/>
                </a:solidFill>
              </a:rPr>
              <a:t>Ярмарка инвестиций</a:t>
            </a:r>
            <a:r>
              <a:rPr lang="ru-RU" sz="2000" dirty="0" smtClean="0"/>
              <a:t>». </a:t>
            </a:r>
            <a:r>
              <a:rPr lang="ru-RU" sz="2000" dirty="0" smtClean="0">
                <a:solidFill>
                  <a:srgbClr val="FF0000"/>
                </a:solidFill>
              </a:rPr>
              <a:t>Но!</a:t>
            </a:r>
            <a:r>
              <a:rPr lang="ru-RU" sz="2000" dirty="0" smtClean="0"/>
              <a:t> Здесь нужна будет добрая воля и поддержка со стороны руководства Красноярского края.</a:t>
            </a:r>
            <a:endParaRPr lang="ru-RU"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607" name="Rectangle 71"/>
          <p:cNvSpPr>
            <a:spLocks noChangeArrowheads="1"/>
          </p:cNvSpPr>
          <p:nvPr/>
        </p:nvSpPr>
        <p:spPr bwMode="auto">
          <a:xfrm>
            <a:off x="169863" y="115888"/>
            <a:ext cx="8974137" cy="865187"/>
          </a:xfrm>
          <a:prstGeom prst="rect">
            <a:avLst/>
          </a:prstGeom>
          <a:noFill/>
          <a:ln w="9525">
            <a:noFill/>
            <a:miter lim="800000"/>
            <a:headEnd/>
            <a:tailEnd/>
          </a:ln>
          <a:effectLst/>
        </p:spPr>
        <p:txBody>
          <a:bodyPr lIns="86436" tIns="43219" rIns="86436" bIns="43219" anchor="ctr"/>
          <a:lstStyle/>
          <a:p>
            <a:pPr algn="ctr" defTabSz="865188"/>
            <a:r>
              <a:rPr lang="ru-RU" sz="1600" b="1">
                <a:solidFill>
                  <a:srgbClr val="3366FF"/>
                </a:solidFill>
                <a:effectLst>
                  <a:outerShdw blurRad="38100" dist="38100" dir="2700000" algn="tl">
                    <a:srgbClr val="000000"/>
                  </a:outerShdw>
                </a:effectLst>
                <a:latin typeface="Verdana" pitchFamily="34" charset="0"/>
              </a:rPr>
              <a:t>Перспективы и проблемы наращивания минерально-сырьевого комплекса Восточной части Сибирского федерального округа</a:t>
            </a:r>
            <a:r>
              <a:rPr lang="ru-RU" sz="1500">
                <a:solidFill>
                  <a:schemeClr val="tx2"/>
                </a:solidFill>
                <a:latin typeface="Verdana" pitchFamily="34" charset="0"/>
              </a:rPr>
              <a:t> </a:t>
            </a:r>
          </a:p>
        </p:txBody>
      </p:sp>
      <p:graphicFrame>
        <p:nvGraphicFramePr>
          <p:cNvPr id="65831" name="Group 295"/>
          <p:cNvGraphicFramePr>
            <a:graphicFrameLocks noGrp="1"/>
          </p:cNvGraphicFramePr>
          <p:nvPr/>
        </p:nvGraphicFramePr>
        <p:xfrm>
          <a:off x="576263" y="1125538"/>
          <a:ext cx="8059737" cy="5228053"/>
        </p:xfrm>
        <a:graphic>
          <a:graphicData uri="http://schemas.openxmlformats.org/drawingml/2006/table">
            <a:tbl>
              <a:tblPr/>
              <a:tblGrid>
                <a:gridCol w="4624387"/>
                <a:gridCol w="3435350"/>
              </a:tblGrid>
              <a:tr h="523875">
                <a:tc>
                  <a:txBody>
                    <a:bodyPr/>
                    <a:lstStyle/>
                    <a:p>
                      <a:pPr marL="0" marR="0" lvl="0" indent="0" algn="ctr" defTabSz="865188"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smtClean="0">
                          <a:ln>
                            <a:noFill/>
                          </a:ln>
                          <a:solidFill>
                            <a:srgbClr val="0033CC"/>
                          </a:solidFill>
                          <a:effectLst/>
                          <a:latin typeface="Times New Roman" pitchFamily="18" charset="0"/>
                        </a:rPr>
                        <a:t>Основные задачи и источники их финансирования </a:t>
                      </a:r>
                    </a:p>
                    <a:p>
                      <a:pPr marL="0" marR="0" lvl="0" indent="0" algn="ctr" defTabSz="865188"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smtClean="0">
                          <a:ln>
                            <a:noFill/>
                          </a:ln>
                          <a:solidFill>
                            <a:srgbClr val="0033CC"/>
                          </a:solidFill>
                          <a:effectLst/>
                          <a:latin typeface="Times New Roman" pitchFamily="18" charset="0"/>
                        </a:rPr>
                        <a:t>наращивания минерально-сырьевой  базы</a:t>
                      </a:r>
                    </a:p>
                  </a:txBody>
                  <a:tcPr marL="86457" marR="86457" marT="43228" marB="432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AD2"/>
                    </a:solidFill>
                  </a:tcPr>
                </a:tc>
                <a:tc>
                  <a:txBody>
                    <a:bodyPr/>
                    <a:lstStyle/>
                    <a:p>
                      <a:pPr marL="0" marR="0" lvl="0" indent="0" algn="ctr" defTabSz="865188"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smtClean="0">
                          <a:ln>
                            <a:noFill/>
                          </a:ln>
                          <a:solidFill>
                            <a:srgbClr val="0033CC"/>
                          </a:solidFill>
                          <a:effectLst/>
                          <a:latin typeface="Times New Roman" pitchFamily="18" charset="0"/>
                        </a:rPr>
                        <a:t>Проблемы развития минерально – сырьевого комплекса</a:t>
                      </a:r>
                    </a:p>
                  </a:txBody>
                  <a:tcPr marL="86457" marR="86457" marT="43228" marB="432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AD2"/>
                    </a:solidFill>
                  </a:tcPr>
                </a:tc>
              </a:tr>
              <a:tr h="511175">
                <a:tc>
                  <a:txBody>
                    <a:bodyPr/>
                    <a:lstStyle/>
                    <a:p>
                      <a:pPr marL="0" marR="0" lvl="0" indent="0" algn="ctr" defTabSz="865188"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rPr>
                        <a:t>Средства бюджета Российской Федерации</a:t>
                      </a:r>
                    </a:p>
                  </a:txBody>
                  <a:tcPr marL="86457" marR="86457" marT="43228" marB="4322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EAF79B"/>
                        </a:gs>
                        <a:gs pos="100000">
                          <a:srgbClr val="CCCCFF"/>
                        </a:gs>
                      </a:gsLst>
                      <a:path path="shape">
                        <a:fillToRect l="50000" t="50000" r="50000" b="50000"/>
                      </a:path>
                    </a:gradFill>
                  </a:tcPr>
                </a:tc>
                <a:tc rowSpan="9">
                  <a:txBody>
                    <a:bodyPr/>
                    <a:lstStyle/>
                    <a:p>
                      <a:pPr marL="0" marR="0" lvl="0" indent="0" algn="l" defTabSz="865188" rtl="0" eaLnBrk="1" fontAlgn="base" latinLnBrk="0" hangingPunct="1">
                        <a:lnSpc>
                          <a:spcPct val="100000"/>
                        </a:lnSpc>
                        <a:spcBef>
                          <a:spcPct val="0"/>
                        </a:spcBef>
                        <a:spcAft>
                          <a:spcPct val="0"/>
                        </a:spcAft>
                        <a:buClr>
                          <a:srgbClr val="0033CC"/>
                        </a:buClr>
                        <a:buSzTx/>
                        <a:buFont typeface="Wingdings" pitchFamily="2" charset="2"/>
                        <a:buChar char="Ø"/>
                        <a:tabLst/>
                      </a:pPr>
                      <a:r>
                        <a:rPr kumimoji="0" lang="ru-RU" sz="1500" b="0" i="0" u="none" strike="noStrike" cap="none" normalizeH="0" baseline="0" smtClean="0">
                          <a:ln>
                            <a:noFill/>
                          </a:ln>
                          <a:solidFill>
                            <a:schemeClr val="tx1"/>
                          </a:solidFill>
                          <a:effectLst/>
                          <a:latin typeface="Times New Roman" pitchFamily="18" charset="0"/>
                        </a:rPr>
                        <a:t> </a:t>
                      </a:r>
                      <a:r>
                        <a:rPr kumimoji="0" lang="ru-RU" sz="1300" b="1" i="0" u="none" strike="noStrike" cap="none" normalizeH="0" baseline="0" smtClean="0">
                          <a:ln>
                            <a:noFill/>
                          </a:ln>
                          <a:solidFill>
                            <a:schemeClr val="tx1"/>
                          </a:solidFill>
                          <a:effectLst/>
                          <a:latin typeface="Times New Roman" pitchFamily="18" charset="0"/>
                        </a:rPr>
                        <a:t>Проблема земельно-имущественных </a:t>
                      </a:r>
                      <a:r>
                        <a:rPr kumimoji="0" lang="en-US" sz="1300" b="1" i="0" u="none" strike="noStrike" cap="none" normalizeH="0" baseline="0" smtClean="0">
                          <a:ln>
                            <a:noFill/>
                          </a:ln>
                          <a:solidFill>
                            <a:schemeClr val="tx1"/>
                          </a:solidFill>
                          <a:effectLst/>
                          <a:latin typeface="Times New Roman" pitchFamily="18" charset="0"/>
                        </a:rPr>
                        <a:t>   </a:t>
                      </a:r>
                      <a:r>
                        <a:rPr kumimoji="0" lang="ru-RU" sz="1300" b="1" i="0" u="none" strike="noStrike" cap="none" normalizeH="0" baseline="0" smtClean="0">
                          <a:ln>
                            <a:noFill/>
                          </a:ln>
                          <a:solidFill>
                            <a:schemeClr val="tx1"/>
                          </a:solidFill>
                          <a:effectLst/>
                          <a:latin typeface="Times New Roman" pitchFamily="18" charset="0"/>
                        </a:rPr>
                        <a:t>отношений в недропользовании.</a:t>
                      </a:r>
                    </a:p>
                    <a:p>
                      <a:pPr marL="0" marR="0" lvl="0" indent="0" algn="l" defTabSz="865188" rtl="0" eaLnBrk="1" fontAlgn="base" latinLnBrk="0" hangingPunct="1">
                        <a:lnSpc>
                          <a:spcPct val="110000"/>
                        </a:lnSpc>
                        <a:spcBef>
                          <a:spcPct val="25000"/>
                        </a:spcBef>
                        <a:spcAft>
                          <a:spcPct val="0"/>
                        </a:spcAft>
                        <a:buClr>
                          <a:srgbClr val="0033CC"/>
                        </a:buClr>
                        <a:buSzPct val="110000"/>
                        <a:buFont typeface="Wingdings" pitchFamily="2" charset="2"/>
                        <a:buChar char="Ø"/>
                        <a:tabLst/>
                      </a:pPr>
                      <a:r>
                        <a:rPr kumimoji="0" lang="ru-RU" sz="1300" b="1" i="0" u="none" strike="noStrike" cap="none" normalizeH="0" baseline="0" smtClean="0">
                          <a:ln>
                            <a:noFill/>
                          </a:ln>
                          <a:solidFill>
                            <a:schemeClr val="tx1"/>
                          </a:solidFill>
                          <a:effectLst/>
                          <a:latin typeface="Times New Roman" pitchFamily="18" charset="0"/>
                        </a:rPr>
                        <a:t> Несовершенство законодательной базы и системы лицензирования в геологоразведочной и добычной отраслях. </a:t>
                      </a:r>
                    </a:p>
                    <a:p>
                      <a:pPr marL="0" marR="0" lvl="0" indent="0" algn="l" defTabSz="865188" rtl="0" eaLnBrk="1" fontAlgn="base" latinLnBrk="0" hangingPunct="1">
                        <a:lnSpc>
                          <a:spcPct val="110000"/>
                        </a:lnSpc>
                        <a:spcBef>
                          <a:spcPct val="25000"/>
                        </a:spcBef>
                        <a:spcAft>
                          <a:spcPct val="0"/>
                        </a:spcAft>
                        <a:buClr>
                          <a:srgbClr val="0033CC"/>
                        </a:buClr>
                        <a:buSzPct val="110000"/>
                        <a:buFont typeface="Wingdings" pitchFamily="2" charset="2"/>
                        <a:buChar char="Ø"/>
                        <a:tabLst/>
                      </a:pPr>
                      <a:r>
                        <a:rPr kumimoji="0" lang="ru-RU" sz="1300" b="1" i="0" u="none" strike="noStrike" cap="none" normalizeH="0" baseline="0" smtClean="0">
                          <a:ln>
                            <a:noFill/>
                          </a:ln>
                          <a:solidFill>
                            <a:schemeClr val="tx1"/>
                          </a:solidFill>
                          <a:effectLst/>
                          <a:latin typeface="Times New Roman" pitchFamily="18" charset="0"/>
                        </a:rPr>
                        <a:t> Недостаточный уровень финансирования из средств федерального бюджета на цели геологического изучения и воспроизводства минерально-сырьевой базы </a:t>
                      </a:r>
                    </a:p>
                    <a:p>
                      <a:pPr marL="0" marR="0" lvl="0" indent="0" algn="l" defTabSz="865188" rtl="0" eaLnBrk="1" fontAlgn="base" latinLnBrk="0" hangingPunct="1">
                        <a:lnSpc>
                          <a:spcPct val="110000"/>
                        </a:lnSpc>
                        <a:spcBef>
                          <a:spcPct val="25000"/>
                        </a:spcBef>
                        <a:spcAft>
                          <a:spcPct val="0"/>
                        </a:spcAft>
                        <a:buClr>
                          <a:srgbClr val="0033CC"/>
                        </a:buClr>
                        <a:buSzPct val="110000"/>
                        <a:buFont typeface="Wingdings" pitchFamily="2" charset="2"/>
                        <a:buChar char="Ø"/>
                        <a:tabLst/>
                      </a:pPr>
                      <a:r>
                        <a:rPr kumimoji="0" lang="ru-RU" sz="1300" b="1" i="0" u="none" strike="noStrike" cap="none" normalizeH="0" baseline="0" smtClean="0">
                          <a:ln>
                            <a:noFill/>
                          </a:ln>
                          <a:solidFill>
                            <a:schemeClr val="tx1"/>
                          </a:solidFill>
                          <a:effectLst/>
                          <a:latin typeface="Times New Roman" pitchFamily="18" charset="0"/>
                        </a:rPr>
                        <a:t> Противоречия одновременного сбалансированного развития горнодобывающего производства и системы особо охраняемых природных территорий </a:t>
                      </a:r>
                    </a:p>
                    <a:p>
                      <a:pPr marL="0" marR="0" lvl="0" indent="0" algn="l" defTabSz="865188" rtl="0" eaLnBrk="1" fontAlgn="base" latinLnBrk="0" hangingPunct="1">
                        <a:lnSpc>
                          <a:spcPct val="110000"/>
                        </a:lnSpc>
                        <a:spcBef>
                          <a:spcPct val="25000"/>
                        </a:spcBef>
                        <a:spcAft>
                          <a:spcPct val="0"/>
                        </a:spcAft>
                        <a:buClr>
                          <a:srgbClr val="0033CC"/>
                        </a:buClr>
                        <a:buSzPct val="110000"/>
                        <a:buFont typeface="Wingdings" pitchFamily="2" charset="2"/>
                        <a:buChar char="Ø"/>
                        <a:tabLst/>
                      </a:pPr>
                      <a:r>
                        <a:rPr kumimoji="0" lang="ru-RU" sz="1300" b="1" i="0" u="none" strike="noStrike" cap="none" normalizeH="0" baseline="0" smtClean="0">
                          <a:ln>
                            <a:noFill/>
                          </a:ln>
                          <a:solidFill>
                            <a:schemeClr val="tx1"/>
                          </a:solidFill>
                          <a:effectLst/>
                          <a:latin typeface="Times New Roman" pitchFamily="18" charset="0"/>
                        </a:rPr>
                        <a:t> Проблемы нехватки квалифицированных инженерных и рабочих кадров</a:t>
                      </a:r>
                      <a:r>
                        <a:rPr kumimoji="0" lang="ru-RU" sz="1500" b="1" i="0" u="none" strike="noStrike" cap="none" normalizeH="0" baseline="0" smtClean="0">
                          <a:ln>
                            <a:noFill/>
                          </a:ln>
                          <a:solidFill>
                            <a:schemeClr val="tx1"/>
                          </a:solidFill>
                          <a:effectLst/>
                          <a:latin typeface="Times New Roman" pitchFamily="18" charset="0"/>
                        </a:rPr>
                        <a:t> </a:t>
                      </a:r>
                    </a:p>
                  </a:txBody>
                  <a:tcPr marL="86457" marR="86457" marT="43228" marB="432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11175">
                <a:tc>
                  <a:txBody>
                    <a:bodyPr/>
                    <a:lstStyle/>
                    <a:p>
                      <a:pPr marL="0" marR="0" lvl="0" indent="0" algn="ctr" defTabSz="865188" rtl="0" eaLnBrk="1" fontAlgn="base" latinLnBrk="0" hangingPunct="1">
                        <a:lnSpc>
                          <a:spcPct val="100000"/>
                        </a:lnSpc>
                        <a:spcBef>
                          <a:spcPct val="20000"/>
                        </a:spcBef>
                        <a:spcAft>
                          <a:spcPct val="0"/>
                        </a:spcAft>
                        <a:buClrTx/>
                        <a:buSzTx/>
                        <a:buFontTx/>
                        <a:buNone/>
                        <a:tabLst/>
                      </a:pPr>
                      <a:r>
                        <a:rPr kumimoji="0" lang="ru-RU" sz="1300" b="1" i="1" u="none" strike="noStrike" cap="none" normalizeH="0" baseline="0" smtClean="0">
                          <a:ln>
                            <a:noFill/>
                          </a:ln>
                          <a:solidFill>
                            <a:srgbClr val="000048"/>
                          </a:solidFill>
                          <a:effectLst/>
                          <a:latin typeface="Times New Roman" pitchFamily="18" charset="0"/>
                        </a:rPr>
                        <a:t>Региональные геологические и геологосъемочные работы</a:t>
                      </a:r>
                      <a:endParaRPr kumimoji="0" lang="ru-RU" sz="1300" b="1" i="0" u="none" strike="noStrike" cap="none" normalizeH="0" baseline="0" smtClean="0">
                        <a:ln>
                          <a:noFill/>
                        </a:ln>
                        <a:solidFill>
                          <a:schemeClr val="tx1"/>
                        </a:solidFill>
                        <a:effectLst/>
                        <a:latin typeface="Times New Roman" pitchFamily="18" charset="0"/>
                      </a:endParaRPr>
                    </a:p>
                  </a:txBody>
                  <a:tcPr marL="86457" marR="86457" marT="43228" marB="4322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490538">
                <a:tc>
                  <a:txBody>
                    <a:bodyPr/>
                    <a:lstStyle/>
                    <a:p>
                      <a:pPr marL="0" marR="0" lvl="0" indent="0" algn="ctr" defTabSz="865188" rtl="0" eaLnBrk="1" fontAlgn="base" latinLnBrk="0" hangingPunct="1">
                        <a:lnSpc>
                          <a:spcPct val="100000"/>
                        </a:lnSpc>
                        <a:spcBef>
                          <a:spcPct val="20000"/>
                        </a:spcBef>
                        <a:spcAft>
                          <a:spcPct val="0"/>
                        </a:spcAft>
                        <a:buClrTx/>
                        <a:buSzTx/>
                        <a:buFontTx/>
                        <a:buNone/>
                        <a:tabLst/>
                      </a:pPr>
                      <a:r>
                        <a:rPr kumimoji="0" lang="ru-RU" sz="1300" b="1" i="1" u="none" strike="noStrike" cap="none" normalizeH="0" baseline="0" smtClean="0">
                          <a:ln>
                            <a:noFill/>
                          </a:ln>
                          <a:solidFill>
                            <a:srgbClr val="000048"/>
                          </a:solidFill>
                          <a:effectLst/>
                          <a:latin typeface="Times New Roman" pitchFamily="18" charset="0"/>
                        </a:rPr>
                        <a:t>Поисковые и оценочные</a:t>
                      </a:r>
                      <a:r>
                        <a:rPr kumimoji="0" lang="en-US" sz="1300" b="1" i="1" u="none" strike="noStrike" cap="none" normalizeH="0" baseline="0" smtClean="0">
                          <a:ln>
                            <a:noFill/>
                          </a:ln>
                          <a:solidFill>
                            <a:srgbClr val="000048"/>
                          </a:solidFill>
                          <a:effectLst/>
                          <a:latin typeface="Times New Roman" pitchFamily="18" charset="0"/>
                        </a:rPr>
                        <a:t> </a:t>
                      </a:r>
                      <a:r>
                        <a:rPr kumimoji="0" lang="ru-RU" sz="1300" b="1" i="1" u="none" strike="noStrike" cap="none" normalizeH="0" baseline="0" smtClean="0">
                          <a:ln>
                            <a:noFill/>
                          </a:ln>
                          <a:solidFill>
                            <a:srgbClr val="000048"/>
                          </a:solidFill>
                          <a:effectLst/>
                          <a:latin typeface="Times New Roman" pitchFamily="18" charset="0"/>
                        </a:rPr>
                        <a:t>работы на твердые полезные ископаемые</a:t>
                      </a:r>
                    </a:p>
                  </a:txBody>
                  <a:tcPr marL="86457" marR="86457" marT="43228" marB="4322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571500">
                <a:tc>
                  <a:txBody>
                    <a:bodyPr/>
                    <a:lstStyle/>
                    <a:p>
                      <a:pPr marL="0" marR="0" lvl="0" indent="0" algn="ctr" defTabSz="865188"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rPr>
                        <a:t>Средства бюджета субъектов Российской Федерации</a:t>
                      </a:r>
                    </a:p>
                  </a:txBody>
                  <a:tcPr marL="86457" marR="86457" marT="43228" marB="4322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CFA96"/>
                        </a:gs>
                        <a:gs pos="100000">
                          <a:srgbClr val="CCCCFF"/>
                        </a:gs>
                      </a:gsLst>
                      <a:path path="shape">
                        <a:fillToRect l="50000" t="50000" r="50000" b="50000"/>
                      </a:path>
                    </a:gradFill>
                  </a:tcPr>
                </a:tc>
                <a:tc vMerge="1">
                  <a:txBody>
                    <a:bodyPr/>
                    <a:lstStyle/>
                    <a:p>
                      <a:endParaRPr lang="ru-RU"/>
                    </a:p>
                  </a:txBody>
                  <a:tcPr/>
                </a:tc>
              </a:tr>
              <a:tr h="554038">
                <a:tc>
                  <a:txBody>
                    <a:bodyPr/>
                    <a:lstStyle/>
                    <a:p>
                      <a:pPr marL="0" marR="0" lvl="0" indent="0" algn="ctr" defTabSz="865188" rtl="0" eaLnBrk="1" fontAlgn="base" latinLnBrk="0" hangingPunct="1">
                        <a:lnSpc>
                          <a:spcPct val="100000"/>
                        </a:lnSpc>
                        <a:spcBef>
                          <a:spcPct val="20000"/>
                        </a:spcBef>
                        <a:spcAft>
                          <a:spcPct val="0"/>
                        </a:spcAft>
                        <a:buClrTx/>
                        <a:buSzTx/>
                        <a:buFontTx/>
                        <a:buNone/>
                        <a:tabLst/>
                      </a:pPr>
                      <a:r>
                        <a:rPr kumimoji="0" lang="ru-RU" sz="1300" b="1" i="1" u="none" strike="noStrike" cap="none" normalizeH="0" baseline="0" smtClean="0">
                          <a:ln>
                            <a:noFill/>
                          </a:ln>
                          <a:solidFill>
                            <a:srgbClr val="000048"/>
                          </a:solidFill>
                          <a:effectLst/>
                          <a:latin typeface="Times New Roman" pitchFamily="18" charset="0"/>
                        </a:rPr>
                        <a:t>Поисковые, оценочные и разведочные </a:t>
                      </a:r>
                      <a:r>
                        <a:rPr kumimoji="0" lang="en-US" sz="1300" b="1" i="1" u="none" strike="noStrike" cap="none" normalizeH="0" baseline="0" smtClean="0">
                          <a:ln>
                            <a:noFill/>
                          </a:ln>
                          <a:solidFill>
                            <a:srgbClr val="000048"/>
                          </a:solidFill>
                          <a:effectLst/>
                          <a:latin typeface="Times New Roman" pitchFamily="18" charset="0"/>
                        </a:rPr>
                        <a:t> </a:t>
                      </a:r>
                      <a:r>
                        <a:rPr kumimoji="0" lang="ru-RU" sz="1300" b="1" i="1" u="none" strike="noStrike" cap="none" normalizeH="0" baseline="0" smtClean="0">
                          <a:ln>
                            <a:noFill/>
                          </a:ln>
                          <a:solidFill>
                            <a:srgbClr val="000048"/>
                          </a:solidFill>
                          <a:effectLst/>
                          <a:latin typeface="Times New Roman" pitchFamily="18" charset="0"/>
                        </a:rPr>
                        <a:t>работы</a:t>
                      </a:r>
                    </a:p>
                    <a:p>
                      <a:pPr marL="0" marR="0" lvl="0" indent="0" algn="ctr" defTabSz="865188" rtl="0" eaLnBrk="1" fontAlgn="base" latinLnBrk="0" hangingPunct="1">
                        <a:lnSpc>
                          <a:spcPct val="100000"/>
                        </a:lnSpc>
                        <a:spcBef>
                          <a:spcPct val="20000"/>
                        </a:spcBef>
                        <a:spcAft>
                          <a:spcPct val="0"/>
                        </a:spcAft>
                        <a:buClrTx/>
                        <a:buSzTx/>
                        <a:buFontTx/>
                        <a:buNone/>
                        <a:tabLst/>
                      </a:pPr>
                      <a:r>
                        <a:rPr kumimoji="0" lang="ru-RU" sz="1300" b="1" i="1" u="none" strike="noStrike" cap="none" normalizeH="0" baseline="0" smtClean="0">
                          <a:ln>
                            <a:noFill/>
                          </a:ln>
                          <a:solidFill>
                            <a:srgbClr val="000048"/>
                          </a:solidFill>
                          <a:effectLst/>
                          <a:latin typeface="Times New Roman" pitchFamily="18" charset="0"/>
                        </a:rPr>
                        <a:t>на общераспространенные полезные ископаемые</a:t>
                      </a:r>
                      <a:endParaRPr kumimoji="0" lang="ru-RU" sz="1300" b="1" i="0" u="none" strike="noStrike" cap="none" normalizeH="0" baseline="0" smtClean="0">
                        <a:ln>
                          <a:noFill/>
                        </a:ln>
                        <a:solidFill>
                          <a:schemeClr val="tx1"/>
                        </a:solidFill>
                        <a:effectLst/>
                        <a:latin typeface="Times New Roman" pitchFamily="18" charset="0"/>
                      </a:endParaRPr>
                    </a:p>
                  </a:txBody>
                  <a:tcPr marL="86457" marR="86457" marT="43228" marB="4322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427038">
                <a:tc>
                  <a:txBody>
                    <a:bodyPr/>
                    <a:lstStyle/>
                    <a:p>
                      <a:pPr marL="0" marR="0" lvl="0" indent="0" algn="ctr" defTabSz="865188" rtl="0" eaLnBrk="1" fontAlgn="base" latinLnBrk="0" hangingPunct="1">
                        <a:lnSpc>
                          <a:spcPct val="100000"/>
                        </a:lnSpc>
                        <a:spcBef>
                          <a:spcPct val="20000"/>
                        </a:spcBef>
                        <a:spcAft>
                          <a:spcPct val="0"/>
                        </a:spcAft>
                        <a:buClrTx/>
                        <a:buSzTx/>
                        <a:buFontTx/>
                        <a:buNone/>
                        <a:tabLst/>
                      </a:pPr>
                      <a:r>
                        <a:rPr kumimoji="0" lang="ru-RU" sz="1300" b="1" i="1" u="none" strike="noStrike" cap="none" normalizeH="0" baseline="0" smtClean="0">
                          <a:ln>
                            <a:noFill/>
                          </a:ln>
                          <a:solidFill>
                            <a:srgbClr val="000048"/>
                          </a:solidFill>
                          <a:effectLst/>
                          <a:latin typeface="Times New Roman" pitchFamily="18" charset="0"/>
                        </a:rPr>
                        <a:t>Мониторинг геологической среды</a:t>
                      </a:r>
                      <a:endParaRPr kumimoji="0" lang="ru-RU" sz="1300" b="1" i="0" u="none" strike="noStrike" cap="none" normalizeH="0" baseline="0" smtClean="0">
                        <a:ln>
                          <a:noFill/>
                        </a:ln>
                        <a:solidFill>
                          <a:schemeClr val="tx1"/>
                        </a:solidFill>
                        <a:effectLst/>
                        <a:latin typeface="Times New Roman" pitchFamily="18" charset="0"/>
                      </a:endParaRPr>
                    </a:p>
                  </a:txBody>
                  <a:tcPr marL="86457" marR="86457" marT="43228" marB="4322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509588">
                <a:tc>
                  <a:txBody>
                    <a:bodyPr/>
                    <a:lstStyle/>
                    <a:p>
                      <a:pPr marL="0" marR="0" lvl="0" indent="0" algn="ctr" defTabSz="865188"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smtClean="0">
                          <a:ln>
                            <a:noFill/>
                          </a:ln>
                          <a:solidFill>
                            <a:schemeClr val="tx1"/>
                          </a:solidFill>
                          <a:effectLst/>
                          <a:latin typeface="Times New Roman" pitchFamily="18" charset="0"/>
                        </a:rPr>
                        <a:t>Средства недропользователей</a:t>
                      </a:r>
                      <a:endParaRPr kumimoji="0" lang="ru-RU" sz="1500" b="0" i="0" u="none" strike="noStrike" cap="none" normalizeH="0" baseline="0" smtClean="0">
                        <a:ln>
                          <a:noFill/>
                        </a:ln>
                        <a:solidFill>
                          <a:schemeClr val="tx1"/>
                        </a:solidFill>
                        <a:effectLst/>
                        <a:latin typeface="Times New Roman" pitchFamily="18" charset="0"/>
                      </a:endParaRPr>
                    </a:p>
                  </a:txBody>
                  <a:tcPr marL="86457" marR="86457" marT="43228" marB="4322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CFA96"/>
                        </a:gs>
                        <a:gs pos="100000">
                          <a:srgbClr val="CCCCFF"/>
                        </a:gs>
                      </a:gsLst>
                      <a:path path="shape">
                        <a:fillToRect l="50000" t="50000" r="50000" b="50000"/>
                      </a:path>
                    </a:gradFill>
                  </a:tcPr>
                </a:tc>
                <a:tc vMerge="1">
                  <a:txBody>
                    <a:bodyPr/>
                    <a:lstStyle/>
                    <a:p>
                      <a:endParaRPr lang="ru-RU"/>
                    </a:p>
                  </a:txBody>
                  <a:tcPr/>
                </a:tc>
              </a:tr>
              <a:tr h="511175">
                <a:tc>
                  <a:txBody>
                    <a:bodyPr/>
                    <a:lstStyle/>
                    <a:p>
                      <a:pPr marL="0" marR="0" lvl="0" indent="0" algn="ctr" defTabSz="865188" rtl="0" eaLnBrk="1" fontAlgn="base" latinLnBrk="0" hangingPunct="1">
                        <a:lnSpc>
                          <a:spcPct val="100000"/>
                        </a:lnSpc>
                        <a:spcBef>
                          <a:spcPct val="20000"/>
                        </a:spcBef>
                        <a:spcAft>
                          <a:spcPct val="0"/>
                        </a:spcAft>
                        <a:buClrTx/>
                        <a:buSzTx/>
                        <a:buFontTx/>
                        <a:buNone/>
                        <a:tabLst/>
                      </a:pPr>
                      <a:r>
                        <a:rPr kumimoji="0" lang="ru-RU" sz="1300" b="1" i="1" u="none" strike="noStrike" cap="none" normalizeH="0" baseline="0" smtClean="0">
                          <a:ln>
                            <a:noFill/>
                          </a:ln>
                          <a:solidFill>
                            <a:srgbClr val="000048"/>
                          </a:solidFill>
                          <a:effectLst/>
                          <a:latin typeface="Times New Roman" pitchFamily="18" charset="0"/>
                        </a:rPr>
                        <a:t>Поисковые работы по всем видам востребованного сырья</a:t>
                      </a:r>
                    </a:p>
                  </a:txBody>
                  <a:tcPr marL="86457" marR="86457" marT="43228" marB="4322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r h="552450">
                <a:tc>
                  <a:txBody>
                    <a:bodyPr/>
                    <a:lstStyle/>
                    <a:p>
                      <a:pPr marL="0" marR="0" lvl="0" indent="0" algn="ctr" defTabSz="865188" rtl="0" eaLnBrk="1" fontAlgn="base" latinLnBrk="0" hangingPunct="1">
                        <a:lnSpc>
                          <a:spcPct val="100000"/>
                        </a:lnSpc>
                        <a:spcBef>
                          <a:spcPct val="20000"/>
                        </a:spcBef>
                        <a:spcAft>
                          <a:spcPct val="0"/>
                        </a:spcAft>
                        <a:buClrTx/>
                        <a:buSzTx/>
                        <a:buFontTx/>
                        <a:buNone/>
                        <a:tabLst/>
                      </a:pPr>
                      <a:r>
                        <a:rPr kumimoji="0" lang="ru-RU" sz="1300" b="1" i="1" u="none" strike="noStrike" cap="none" normalizeH="0" baseline="0" smtClean="0">
                          <a:ln>
                            <a:noFill/>
                          </a:ln>
                          <a:solidFill>
                            <a:srgbClr val="000048"/>
                          </a:solidFill>
                          <a:effectLst/>
                          <a:latin typeface="Times New Roman" pitchFamily="18" charset="0"/>
                        </a:rPr>
                        <a:t>Оценочные и разведочные работы с целью выявления </a:t>
                      </a:r>
                    </a:p>
                    <a:p>
                      <a:pPr marL="0" marR="0" lvl="0" indent="0" algn="ctr" defTabSz="865188" rtl="0" eaLnBrk="1" fontAlgn="base" latinLnBrk="0" hangingPunct="1">
                        <a:lnSpc>
                          <a:spcPct val="100000"/>
                        </a:lnSpc>
                        <a:spcBef>
                          <a:spcPct val="20000"/>
                        </a:spcBef>
                        <a:spcAft>
                          <a:spcPct val="0"/>
                        </a:spcAft>
                        <a:buClrTx/>
                        <a:buSzTx/>
                        <a:buFontTx/>
                        <a:buNone/>
                        <a:tabLst/>
                      </a:pPr>
                      <a:r>
                        <a:rPr kumimoji="0" lang="ru-RU" sz="1300" b="1" i="1" u="none" strike="noStrike" cap="none" normalizeH="0" baseline="0" smtClean="0">
                          <a:ln>
                            <a:noFill/>
                          </a:ln>
                          <a:solidFill>
                            <a:srgbClr val="000048"/>
                          </a:solidFill>
                          <a:effectLst/>
                          <a:latin typeface="Times New Roman" pitchFamily="18" charset="0"/>
                        </a:rPr>
                        <a:t>и разведки месторождений твердых полезных ископаемых</a:t>
                      </a:r>
                    </a:p>
                  </a:txBody>
                  <a:tcPr marL="86457" marR="86457" marT="43228" marB="4322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sp>
        <p:nvSpPr>
          <p:cNvPr id="65833" name="Text Box 297"/>
          <p:cNvSpPr txBox="1">
            <a:spLocks noChangeArrowheads="1"/>
          </p:cNvSpPr>
          <p:nvPr/>
        </p:nvSpPr>
        <p:spPr bwMode="auto">
          <a:xfrm>
            <a:off x="8704263" y="6515100"/>
            <a:ext cx="439737" cy="222250"/>
          </a:xfrm>
          <a:prstGeom prst="rect">
            <a:avLst/>
          </a:prstGeom>
          <a:noFill/>
          <a:ln w="9525">
            <a:noFill/>
            <a:miter lim="800000"/>
            <a:headEnd/>
            <a:tailEnd/>
          </a:ln>
          <a:effectLst/>
        </p:spPr>
        <p:txBody>
          <a:bodyPr lIns="86457" tIns="43228" rIns="86457" bIns="43228">
            <a:spAutoFit/>
          </a:bodyPr>
          <a:lstStyle/>
          <a:p>
            <a:pPr defTabSz="865188"/>
            <a:r>
              <a:rPr lang="ru-RU" sz="900" b="1">
                <a:latin typeface="Verdana" pitchFamily="34" charset="0"/>
              </a:rPr>
              <a:t>39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609" name="Text Box 289"/>
          <p:cNvSpPr txBox="1">
            <a:spLocks noChangeArrowheads="1"/>
          </p:cNvSpPr>
          <p:nvPr/>
        </p:nvSpPr>
        <p:spPr bwMode="auto">
          <a:xfrm>
            <a:off x="8704263" y="6515100"/>
            <a:ext cx="439737" cy="222250"/>
          </a:xfrm>
          <a:prstGeom prst="rect">
            <a:avLst/>
          </a:prstGeom>
          <a:noFill/>
          <a:ln w="9525">
            <a:noFill/>
            <a:miter lim="800000"/>
            <a:headEnd/>
            <a:tailEnd/>
          </a:ln>
          <a:effectLst/>
        </p:spPr>
        <p:txBody>
          <a:bodyPr lIns="86457" tIns="43228" rIns="86457" bIns="43228">
            <a:spAutoFit/>
          </a:bodyPr>
          <a:lstStyle/>
          <a:p>
            <a:pPr defTabSz="865188"/>
            <a:r>
              <a:rPr lang="en-US" sz="900" b="1">
                <a:latin typeface="Verdana" pitchFamily="34" charset="0"/>
              </a:rPr>
              <a:t>17</a:t>
            </a:r>
            <a:endParaRPr lang="ru-RU" sz="900" b="1">
              <a:latin typeface="Verdana" pitchFamily="34" charset="0"/>
            </a:endParaRPr>
          </a:p>
        </p:txBody>
      </p:sp>
      <p:sp>
        <p:nvSpPr>
          <p:cNvPr id="123" name="Содержимое 122"/>
          <p:cNvSpPr>
            <a:spLocks noGrp="1"/>
          </p:cNvSpPr>
          <p:nvPr>
            <p:ph/>
          </p:nvPr>
        </p:nvSpPr>
        <p:spPr>
          <a:xfrm>
            <a:off x="1547664" y="2564904"/>
            <a:ext cx="5842992" cy="850106"/>
          </a:xfrm>
        </p:spPr>
        <p:txBody>
          <a:bodyPr/>
          <a:lstStyle/>
          <a:p>
            <a:pPr>
              <a:buNone/>
            </a:pPr>
            <a:r>
              <a:rPr lang="ru-RU" sz="4000" b="1" dirty="0" smtClean="0">
                <a:solidFill>
                  <a:srgbClr val="0070C0"/>
                </a:solidFill>
              </a:rPr>
              <a:t>Спасибо за внимание</a:t>
            </a:r>
            <a:endParaRPr lang="ru-RU" sz="4000" b="1" dirty="0">
              <a:solidFill>
                <a:srgbClr val="0070C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95" name="Text Box 19"/>
          <p:cNvSpPr txBox="1">
            <a:spLocks noChangeArrowheads="1"/>
          </p:cNvSpPr>
          <p:nvPr/>
        </p:nvSpPr>
        <p:spPr bwMode="auto">
          <a:xfrm>
            <a:off x="8886825" y="6556375"/>
            <a:ext cx="252413" cy="222250"/>
          </a:xfrm>
          <a:prstGeom prst="rect">
            <a:avLst/>
          </a:prstGeom>
          <a:noFill/>
          <a:ln w="9525">
            <a:noFill/>
            <a:miter lim="800000"/>
            <a:headEnd/>
            <a:tailEnd/>
          </a:ln>
          <a:effectLst/>
        </p:spPr>
        <p:txBody>
          <a:bodyPr wrap="none" lIns="86457" tIns="43228" rIns="86457" bIns="43228">
            <a:spAutoFit/>
          </a:bodyPr>
          <a:lstStyle/>
          <a:p>
            <a:pPr defTabSz="865188"/>
            <a:r>
              <a:rPr lang="en-US" sz="900" b="1">
                <a:latin typeface="Verdana" pitchFamily="34" charset="0"/>
              </a:rPr>
              <a:t>2</a:t>
            </a:r>
            <a:endParaRPr lang="ru-RU" sz="900" b="1">
              <a:latin typeface="Verdana" pitchFamily="34" charset="0"/>
            </a:endParaRPr>
          </a:p>
        </p:txBody>
      </p:sp>
      <p:pic>
        <p:nvPicPr>
          <p:cNvPr id="5" name="Содержимое 4" descr="Gosdoklad_2017_oblozhka.original.jpg"/>
          <p:cNvPicPr>
            <a:picLocks noGrp="1" noChangeAspect="1"/>
          </p:cNvPicPr>
          <p:nvPr>
            <p:ph/>
          </p:nvPr>
        </p:nvPicPr>
        <p:blipFill>
          <a:blip r:embed="rId2" cstate="print"/>
          <a:stretch>
            <a:fillRect/>
          </a:stretch>
        </p:blipFill>
        <p:spPr>
          <a:xfrm>
            <a:off x="395536" y="188640"/>
            <a:ext cx="4140919" cy="5851525"/>
          </a:xfrm>
        </p:spPr>
      </p:pic>
      <p:sp>
        <p:nvSpPr>
          <p:cNvPr id="6" name="TextBox 5"/>
          <p:cNvSpPr txBox="1"/>
          <p:nvPr/>
        </p:nvSpPr>
        <p:spPr>
          <a:xfrm>
            <a:off x="4860032" y="404664"/>
            <a:ext cx="4032448" cy="5139869"/>
          </a:xfrm>
          <a:prstGeom prst="rect">
            <a:avLst/>
          </a:prstGeom>
          <a:noFill/>
        </p:spPr>
        <p:txBody>
          <a:bodyPr wrap="square" rtlCol="0">
            <a:spAutoFit/>
          </a:bodyPr>
          <a:lstStyle/>
          <a:p>
            <a:endParaRPr lang="ru-RU" sz="2400" b="1" dirty="0" smtClean="0"/>
          </a:p>
          <a:p>
            <a:r>
              <a:rPr lang="ru-RU" sz="2400" b="1" dirty="0" smtClean="0">
                <a:solidFill>
                  <a:schemeClr val="accent5">
                    <a:lumMod val="50000"/>
                  </a:schemeClr>
                </a:solidFill>
              </a:rPr>
              <a:t>Атлас </a:t>
            </a:r>
            <a:r>
              <a:rPr lang="ru-RU" sz="2400" b="1" dirty="0">
                <a:solidFill>
                  <a:schemeClr val="accent5">
                    <a:lumMod val="50000"/>
                  </a:schemeClr>
                </a:solidFill>
              </a:rPr>
              <a:t>«Геология и полезные ископаемые России»</a:t>
            </a:r>
          </a:p>
          <a:p>
            <a:r>
              <a:rPr lang="ru-RU" dirty="0"/>
              <a:t>Электронный информационный ресурс «Геология и полезные ископаемые России</a:t>
            </a:r>
            <a:r>
              <a:rPr lang="ru-RU" dirty="0" smtClean="0"/>
              <a:t>» </a:t>
            </a:r>
            <a:r>
              <a:rPr lang="en-US" b="1" dirty="0" smtClean="0">
                <a:solidFill>
                  <a:schemeClr val="accent2"/>
                </a:solidFill>
                <a:hlinkClick r:id="rId3"/>
              </a:rPr>
              <a:t>https://vsegei.ru/ru/public/atlas/</a:t>
            </a:r>
            <a:endParaRPr lang="ru-RU" b="1" dirty="0" smtClean="0">
              <a:solidFill>
                <a:schemeClr val="accent2"/>
              </a:solidFill>
            </a:endParaRPr>
          </a:p>
          <a:p>
            <a:endParaRPr lang="ru-RU" b="1" dirty="0" smtClean="0"/>
          </a:p>
          <a:p>
            <a:r>
              <a:rPr lang="ru-RU" sz="2400" b="1" dirty="0" smtClean="0">
                <a:solidFill>
                  <a:schemeClr val="accent5">
                    <a:lumMod val="50000"/>
                  </a:schemeClr>
                </a:solidFill>
              </a:rPr>
              <a:t>Интерактивная </a:t>
            </a:r>
            <a:r>
              <a:rPr lang="ru-RU" sz="2400" b="1" dirty="0">
                <a:solidFill>
                  <a:schemeClr val="accent5">
                    <a:lumMod val="50000"/>
                  </a:schemeClr>
                </a:solidFill>
              </a:rPr>
              <a:t>электронная карта недропользования Российской </a:t>
            </a:r>
            <a:r>
              <a:rPr lang="ru-RU" sz="2400" b="1" dirty="0" smtClean="0">
                <a:solidFill>
                  <a:schemeClr val="accent5">
                    <a:lumMod val="50000"/>
                  </a:schemeClr>
                </a:solidFill>
              </a:rPr>
              <a:t>Федерации</a:t>
            </a:r>
            <a:endParaRPr lang="ru-RU" sz="2400" b="1" dirty="0">
              <a:solidFill>
                <a:schemeClr val="accent5">
                  <a:lumMod val="50000"/>
                </a:schemeClr>
              </a:solidFill>
            </a:endParaRPr>
          </a:p>
          <a:p>
            <a:r>
              <a:rPr lang="en-US" b="1" dirty="0" smtClean="0">
                <a:hlinkClick r:id="rId4"/>
              </a:rPr>
              <a:t>https://map.mineral.ru/Auth/logon.aspx?returnurl=%2FStandard%2F%3Fl%3Dru&amp;l=ru</a:t>
            </a:r>
            <a:endParaRPr lang="ru-RU" b="1" dirty="0">
              <a:solidFill>
                <a:schemeClr val="accent2"/>
              </a:solidFill>
            </a:endParaRPr>
          </a:p>
        </p:txBody>
      </p:sp>
      <p:sp>
        <p:nvSpPr>
          <p:cNvPr id="7" name="TextBox 6"/>
          <p:cNvSpPr txBox="1"/>
          <p:nvPr/>
        </p:nvSpPr>
        <p:spPr>
          <a:xfrm>
            <a:off x="395536" y="5661248"/>
            <a:ext cx="4104456" cy="1138773"/>
          </a:xfrm>
          <a:prstGeom prst="rect">
            <a:avLst/>
          </a:prstGeom>
          <a:noFill/>
        </p:spPr>
        <p:txBody>
          <a:bodyPr wrap="square" rtlCol="0">
            <a:spAutoFit/>
          </a:bodyPr>
          <a:lstStyle/>
          <a:p>
            <a:r>
              <a:rPr lang="en-US" dirty="0" smtClean="0">
                <a:hlinkClick r:id="rId5"/>
              </a:rPr>
              <a:t>http://www.mnr.gov.ru/docs/gosudarstvennye_doklady/o_sostoyanii_i_ispolzovanii_mineralno_syrevykh_resursov_rossiyskoy_federatsii/</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6" name="Picture 6" descr="ugol_cn"/>
          <p:cNvPicPr>
            <a:picLocks noGrp="1" noChangeAspect="1" noChangeArrowheads="1"/>
          </p:cNvPicPr>
          <p:nvPr>
            <p:ph/>
          </p:nvPr>
        </p:nvPicPr>
        <p:blipFill>
          <a:blip r:embed="rId2" cstate="print"/>
          <a:srcRect/>
          <a:stretch>
            <a:fillRect/>
          </a:stretch>
        </p:blipFill>
        <p:spPr>
          <a:xfrm>
            <a:off x="169863" y="0"/>
            <a:ext cx="8801100" cy="6743700"/>
          </a:xfrm>
          <a:noFill/>
          <a:ln/>
        </p:spPr>
      </p:pic>
      <p:sp>
        <p:nvSpPr>
          <p:cNvPr id="35847" name="Text Box 7"/>
          <p:cNvSpPr txBox="1">
            <a:spLocks noChangeArrowheads="1"/>
          </p:cNvSpPr>
          <p:nvPr/>
        </p:nvSpPr>
        <p:spPr bwMode="auto">
          <a:xfrm>
            <a:off x="8886825" y="6556375"/>
            <a:ext cx="252413" cy="222250"/>
          </a:xfrm>
          <a:prstGeom prst="rect">
            <a:avLst/>
          </a:prstGeom>
          <a:noFill/>
          <a:ln w="9525">
            <a:noFill/>
            <a:miter lim="800000"/>
            <a:headEnd/>
            <a:tailEnd/>
          </a:ln>
          <a:effectLst/>
        </p:spPr>
        <p:txBody>
          <a:bodyPr wrap="none" lIns="86457" tIns="43228" rIns="86457" bIns="43228">
            <a:spAutoFit/>
          </a:bodyPr>
          <a:lstStyle/>
          <a:p>
            <a:pPr defTabSz="865188"/>
            <a:r>
              <a:rPr lang="en-US" sz="900" b="1">
                <a:latin typeface="Verdana" pitchFamily="34" charset="0"/>
              </a:rPr>
              <a:t>3</a:t>
            </a:r>
            <a:endParaRPr lang="ru-RU" sz="900" b="1">
              <a:latin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8" name="Picture 10" descr="Uran_2014_cn"/>
          <p:cNvPicPr>
            <a:picLocks noGrp="1" noChangeAspect="1" noChangeArrowheads="1"/>
          </p:cNvPicPr>
          <p:nvPr>
            <p:ph/>
          </p:nvPr>
        </p:nvPicPr>
        <p:blipFill>
          <a:blip r:embed="rId2" cstate="print"/>
          <a:srcRect/>
          <a:stretch>
            <a:fillRect/>
          </a:stretch>
        </p:blipFill>
        <p:spPr>
          <a:xfrm>
            <a:off x="169863" y="119063"/>
            <a:ext cx="8801100" cy="6738937"/>
          </a:xfrm>
          <a:noFill/>
          <a:ln/>
        </p:spPr>
      </p:pic>
      <p:sp>
        <p:nvSpPr>
          <p:cNvPr id="32779" name="Text Box 11"/>
          <p:cNvSpPr txBox="1">
            <a:spLocks noChangeArrowheads="1"/>
          </p:cNvSpPr>
          <p:nvPr/>
        </p:nvSpPr>
        <p:spPr bwMode="auto">
          <a:xfrm>
            <a:off x="8886825" y="6556375"/>
            <a:ext cx="252413" cy="222250"/>
          </a:xfrm>
          <a:prstGeom prst="rect">
            <a:avLst/>
          </a:prstGeom>
          <a:noFill/>
          <a:ln w="9525">
            <a:noFill/>
            <a:miter lim="800000"/>
            <a:headEnd/>
            <a:tailEnd/>
          </a:ln>
          <a:effectLst/>
        </p:spPr>
        <p:txBody>
          <a:bodyPr wrap="none" lIns="86457" tIns="43228" rIns="86457" bIns="43228">
            <a:spAutoFit/>
          </a:bodyPr>
          <a:lstStyle/>
          <a:p>
            <a:pPr defTabSz="865188"/>
            <a:r>
              <a:rPr lang="en-US" sz="900" b="1">
                <a:latin typeface="Verdana" pitchFamily="34" charset="0"/>
              </a:rPr>
              <a:t>4</a:t>
            </a:r>
            <a:endParaRPr lang="ru-RU" sz="900" b="1">
              <a:latin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800" name="Picture 8" descr="Metall_cn"/>
          <p:cNvPicPr>
            <a:picLocks noGrp="1" noChangeAspect="1" noChangeArrowheads="1"/>
          </p:cNvPicPr>
          <p:nvPr>
            <p:ph/>
          </p:nvPr>
        </p:nvPicPr>
        <p:blipFill>
          <a:blip r:embed="rId2" cstate="print"/>
          <a:srcRect/>
          <a:stretch>
            <a:fillRect/>
          </a:stretch>
        </p:blipFill>
        <p:spPr>
          <a:xfrm>
            <a:off x="169863" y="0"/>
            <a:ext cx="8801100" cy="6740525"/>
          </a:xfrm>
          <a:noFill/>
          <a:ln/>
        </p:spPr>
      </p:pic>
      <p:sp>
        <p:nvSpPr>
          <p:cNvPr id="33801" name="Text Box 9"/>
          <p:cNvSpPr txBox="1">
            <a:spLocks noChangeArrowheads="1"/>
          </p:cNvSpPr>
          <p:nvPr/>
        </p:nvSpPr>
        <p:spPr bwMode="auto">
          <a:xfrm>
            <a:off x="8886825" y="6556375"/>
            <a:ext cx="252413" cy="222250"/>
          </a:xfrm>
          <a:prstGeom prst="rect">
            <a:avLst/>
          </a:prstGeom>
          <a:noFill/>
          <a:ln w="9525">
            <a:noFill/>
            <a:miter lim="800000"/>
            <a:headEnd/>
            <a:tailEnd/>
          </a:ln>
          <a:effectLst/>
        </p:spPr>
        <p:txBody>
          <a:bodyPr wrap="none" lIns="86457" tIns="43228" rIns="86457" bIns="43228">
            <a:spAutoFit/>
          </a:bodyPr>
          <a:lstStyle/>
          <a:p>
            <a:pPr defTabSz="865188"/>
            <a:r>
              <a:rPr lang="en-US" sz="900" b="1">
                <a:latin typeface="Verdana" pitchFamily="34" charset="0"/>
              </a:rPr>
              <a:t>5</a:t>
            </a:r>
            <a:endParaRPr lang="ru-RU" sz="900" b="1">
              <a:latin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71" name="Picture 7" descr="Blagmet_cn"/>
          <p:cNvPicPr>
            <a:picLocks noGrp="1" noChangeAspect="1" noChangeArrowheads="1"/>
          </p:cNvPicPr>
          <p:nvPr>
            <p:ph/>
          </p:nvPr>
        </p:nvPicPr>
        <p:blipFill>
          <a:blip r:embed="rId2" cstate="print"/>
          <a:srcRect/>
          <a:stretch>
            <a:fillRect/>
          </a:stretch>
        </p:blipFill>
        <p:spPr>
          <a:xfrm>
            <a:off x="169863" y="117475"/>
            <a:ext cx="8801100" cy="6740525"/>
          </a:xfrm>
          <a:noFill/>
          <a:ln/>
        </p:spPr>
      </p:pic>
      <p:sp>
        <p:nvSpPr>
          <p:cNvPr id="36872" name="Text Box 8"/>
          <p:cNvSpPr txBox="1">
            <a:spLocks noChangeArrowheads="1"/>
          </p:cNvSpPr>
          <p:nvPr/>
        </p:nvSpPr>
        <p:spPr bwMode="auto">
          <a:xfrm>
            <a:off x="8886825" y="6556375"/>
            <a:ext cx="252413" cy="222250"/>
          </a:xfrm>
          <a:prstGeom prst="rect">
            <a:avLst/>
          </a:prstGeom>
          <a:noFill/>
          <a:ln w="9525">
            <a:noFill/>
            <a:miter lim="800000"/>
            <a:headEnd/>
            <a:tailEnd/>
          </a:ln>
          <a:effectLst/>
        </p:spPr>
        <p:txBody>
          <a:bodyPr wrap="none" lIns="86457" tIns="43228" rIns="86457" bIns="43228">
            <a:spAutoFit/>
          </a:bodyPr>
          <a:lstStyle/>
          <a:p>
            <a:pPr defTabSz="865188"/>
            <a:r>
              <a:rPr lang="en-US" sz="900" b="1">
                <a:latin typeface="Verdana" pitchFamily="34" charset="0"/>
              </a:rPr>
              <a:t>6</a:t>
            </a:r>
            <a:endParaRPr lang="ru-RU" sz="900" b="1">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7" name="Picture 5" descr="МСВ_CN"/>
          <p:cNvPicPr>
            <a:picLocks noGrp="1" noChangeAspect="1" noChangeArrowheads="1"/>
          </p:cNvPicPr>
          <p:nvPr>
            <p:ph/>
          </p:nvPr>
        </p:nvPicPr>
        <p:blipFill>
          <a:blip r:embed="rId2" cstate="print"/>
          <a:srcRect/>
          <a:stretch>
            <a:fillRect/>
          </a:stretch>
        </p:blipFill>
        <p:spPr>
          <a:xfrm>
            <a:off x="169863" y="0"/>
            <a:ext cx="8801100" cy="6740525"/>
          </a:xfrm>
          <a:noFill/>
          <a:ln/>
        </p:spPr>
      </p:pic>
      <p:sp>
        <p:nvSpPr>
          <p:cNvPr id="38918" name="Text Box 6"/>
          <p:cNvSpPr txBox="1">
            <a:spLocks noChangeArrowheads="1"/>
          </p:cNvSpPr>
          <p:nvPr/>
        </p:nvSpPr>
        <p:spPr bwMode="auto">
          <a:xfrm>
            <a:off x="8886825" y="6556375"/>
            <a:ext cx="252413" cy="222250"/>
          </a:xfrm>
          <a:prstGeom prst="rect">
            <a:avLst/>
          </a:prstGeom>
          <a:noFill/>
          <a:ln w="9525">
            <a:noFill/>
            <a:miter lim="800000"/>
            <a:headEnd/>
            <a:tailEnd/>
          </a:ln>
          <a:effectLst/>
        </p:spPr>
        <p:txBody>
          <a:bodyPr wrap="none" lIns="86457" tIns="43228" rIns="86457" bIns="43228">
            <a:spAutoFit/>
          </a:bodyPr>
          <a:lstStyle/>
          <a:p>
            <a:pPr defTabSz="865188"/>
            <a:r>
              <a:rPr lang="en-US" sz="900" b="1">
                <a:latin typeface="Verdana" pitchFamily="34" charset="0"/>
              </a:rPr>
              <a:t>8</a:t>
            </a:r>
            <a:endParaRPr lang="ru-RU" sz="900" b="1">
              <a:latin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0" y="0"/>
            <a:ext cx="9144000" cy="1470025"/>
          </a:xfrm>
        </p:spPr>
        <p:txBody>
          <a:bodyPr/>
          <a:lstStyle/>
          <a:p>
            <a:r>
              <a:rPr lang="ru-RU" sz="1800" b="1">
                <a:solidFill>
                  <a:srgbClr val="0000FF"/>
                </a:solidFill>
                <a:effectLst>
                  <a:outerShdw blurRad="38100" dist="38100" dir="2700000" algn="tl">
                    <a:srgbClr val="000000"/>
                  </a:outerShdw>
                </a:effectLst>
                <a:latin typeface="Verdana" pitchFamily="34" charset="0"/>
              </a:rPr>
              <a:t>МИНЕРАЛЬНО – СЫРЬЕВАЯ БАЗА</a:t>
            </a:r>
            <a:br>
              <a:rPr lang="ru-RU" sz="1800" b="1">
                <a:solidFill>
                  <a:srgbClr val="0000FF"/>
                </a:solidFill>
                <a:effectLst>
                  <a:outerShdw blurRad="38100" dist="38100" dir="2700000" algn="tl">
                    <a:srgbClr val="000000"/>
                  </a:outerShdw>
                </a:effectLst>
                <a:latin typeface="Verdana" pitchFamily="34" charset="0"/>
              </a:rPr>
            </a:br>
            <a:r>
              <a:rPr lang="ru-RU" sz="1800" b="1">
                <a:solidFill>
                  <a:srgbClr val="0000FF"/>
                </a:solidFill>
                <a:effectLst>
                  <a:outerShdw blurRad="38100" dist="38100" dir="2700000" algn="tl">
                    <a:srgbClr val="000000"/>
                  </a:outerShdw>
                </a:effectLst>
                <a:latin typeface="Verdana" pitchFamily="34" charset="0"/>
              </a:rPr>
              <a:t>ТВЕРДЫХ ПОЛЕЗНЫХ ИСКОПАЕМЫХ </a:t>
            </a:r>
            <a:br>
              <a:rPr lang="ru-RU" sz="1800" b="1">
                <a:solidFill>
                  <a:srgbClr val="0000FF"/>
                </a:solidFill>
                <a:effectLst>
                  <a:outerShdw blurRad="38100" dist="38100" dir="2700000" algn="tl">
                    <a:srgbClr val="000000"/>
                  </a:outerShdw>
                </a:effectLst>
                <a:latin typeface="Verdana" pitchFamily="34" charset="0"/>
              </a:rPr>
            </a:br>
            <a:r>
              <a:rPr lang="ru-RU" sz="1800" b="1">
                <a:solidFill>
                  <a:srgbClr val="0000FF"/>
                </a:solidFill>
                <a:effectLst>
                  <a:outerShdw blurRad="38100" dist="38100" dir="2700000" algn="tl">
                    <a:srgbClr val="000000"/>
                  </a:outerShdw>
                </a:effectLst>
                <a:latin typeface="Verdana" pitchFamily="34" charset="0"/>
              </a:rPr>
              <a:t>ВОСТОЧНОЙ ЧАСТИ СИБИРСКОГО ФЕДЕРАЛЬНОГО ОКРУГА</a:t>
            </a:r>
          </a:p>
        </p:txBody>
      </p:sp>
      <p:sp>
        <p:nvSpPr>
          <p:cNvPr id="3" name="Содержимое 2"/>
          <p:cNvSpPr>
            <a:spLocks/>
          </p:cNvSpPr>
          <p:nvPr/>
        </p:nvSpPr>
        <p:spPr bwMode="auto">
          <a:xfrm>
            <a:off x="323850" y="1412875"/>
            <a:ext cx="8466138" cy="5106988"/>
          </a:xfrm>
          <a:prstGeom prst="rect">
            <a:avLst/>
          </a:prstGeom>
          <a:noFill/>
          <a:ln w="9525">
            <a:noFill/>
            <a:miter lim="800000"/>
            <a:headEnd/>
            <a:tailEnd/>
          </a:ln>
        </p:spPr>
        <p:txBody>
          <a:bodyPr lIns="121039" tIns="60520" rIns="121039" bIns="60520"/>
          <a:lstStyle/>
          <a:p>
            <a:pPr marL="361950" indent="-361950" algn="just" defTabSz="1209675">
              <a:spcBef>
                <a:spcPct val="20000"/>
              </a:spcBef>
              <a:buFont typeface="Wingdings" pitchFamily="2" charset="2"/>
              <a:buChar char="Ø"/>
            </a:pPr>
            <a:r>
              <a:rPr lang="ru-RU" sz="1500" b="1">
                <a:solidFill>
                  <a:srgbClr val="0000FF"/>
                </a:solidFill>
              </a:rPr>
              <a:t>Твердые полезные ископаемые - 2587 месторождений (уран, уголь бурый и каменный, железо, марганец, ванадий, бериллий, вольфрам, висмут, титан, бокситы, нефелиновые руды, медь, никель, литий, кобальт, кадмий, мышьяк, молибден, свинец, цинк, олово, сурьма, силлиманит, ниобий, тантал, цирконий, ртуть, редкие земли и рассеянные элементы, золото, серебро, платина, алмазы, абразивы, апатитовые руды, асбест, барит, бром, вермикулит, волластонит, гипс и ангидрит, глины (бентонитовые, огнеупорные, тугоплавкие), графит, доломиты, известняки флюсовые, каолин, кварц и кварциты (в т.ч. особо чистый, гранулированный), магнезит, минеральные краски, мусковит, поваренная соль, оптический кальцит (исландский шпат), плавиковый шпат, природные облицовочные камни, сера, мел, соли магниевые, соли калийные, сода, сульфат натрия, стекольное сырье, флогопит, тальк, формовочные материалы, фосфоритовые руды, цветные камни (жадеит, нефрит, хризолит, офикальцит, агальматолит, мраморный оникс, лазурит, аметист, чароит, турмалин, яшма, берилл), перлит, неолиты, цеолиты, цементное сырье.</a:t>
            </a:r>
          </a:p>
          <a:p>
            <a:pPr marL="361950" indent="-361950" algn="just" defTabSz="1209675">
              <a:spcBef>
                <a:spcPct val="20000"/>
              </a:spcBef>
              <a:buFont typeface="Wingdings" pitchFamily="2" charset="2"/>
              <a:buChar char="Ø"/>
            </a:pPr>
            <a:r>
              <a:rPr lang="ru-RU" sz="1500" b="1">
                <a:solidFill>
                  <a:srgbClr val="0000FF"/>
                </a:solidFill>
              </a:rPr>
              <a:t>Общераспространенные полезные ископаемые – 1099 месторождений (строительные камни, песчано-гравийные смеси, керамзитовое сырье, песок, известняк на известь, сапропель, торф, лечебные грязи). </a:t>
            </a:r>
          </a:p>
          <a:p>
            <a:pPr marL="361950" indent="-361950" algn="just" defTabSz="1209675">
              <a:spcBef>
                <a:spcPct val="20000"/>
              </a:spcBef>
              <a:buFont typeface="Wingdings" pitchFamily="2" charset="2"/>
              <a:buChar char="Ø"/>
            </a:pPr>
            <a:r>
              <a:rPr lang="ru-RU" sz="1500" b="1">
                <a:solidFill>
                  <a:srgbClr val="0000FF"/>
                </a:solidFill>
              </a:rPr>
              <a:t>Кроме того, на территории Восточной части Сибирского федерального округа  имеются месторождения  поземных вод (питьевого и хозяйственного назначения, минеральных, радоновых), а также – нефти, газа, конденсата.</a:t>
            </a:r>
          </a:p>
        </p:txBody>
      </p:sp>
      <p:sp>
        <p:nvSpPr>
          <p:cNvPr id="26629" name="Text Box 5"/>
          <p:cNvSpPr txBox="1">
            <a:spLocks noChangeArrowheads="1"/>
          </p:cNvSpPr>
          <p:nvPr/>
        </p:nvSpPr>
        <p:spPr bwMode="auto">
          <a:xfrm>
            <a:off x="8886825" y="6556375"/>
            <a:ext cx="252413" cy="222250"/>
          </a:xfrm>
          <a:prstGeom prst="rect">
            <a:avLst/>
          </a:prstGeom>
          <a:noFill/>
          <a:ln w="9525">
            <a:noFill/>
            <a:miter lim="800000"/>
            <a:headEnd/>
            <a:tailEnd/>
          </a:ln>
          <a:effectLst/>
        </p:spPr>
        <p:txBody>
          <a:bodyPr wrap="none" lIns="86457" tIns="43228" rIns="86457" bIns="43228">
            <a:spAutoFit/>
          </a:bodyPr>
          <a:lstStyle/>
          <a:p>
            <a:pPr defTabSz="865188"/>
            <a:r>
              <a:rPr lang="en-US" sz="900" b="1">
                <a:latin typeface="Verdana" pitchFamily="34" charset="0"/>
              </a:rPr>
              <a:t>9</a:t>
            </a:r>
            <a:endParaRPr lang="ru-RU" sz="900" b="1">
              <a:latin typeface="Verdan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705" name="Text Box 153"/>
          <p:cNvSpPr txBox="1">
            <a:spLocks noChangeArrowheads="1"/>
          </p:cNvSpPr>
          <p:nvPr/>
        </p:nvSpPr>
        <p:spPr bwMode="auto">
          <a:xfrm>
            <a:off x="8801100" y="6624638"/>
            <a:ext cx="333375" cy="222250"/>
          </a:xfrm>
          <a:prstGeom prst="rect">
            <a:avLst/>
          </a:prstGeom>
          <a:noFill/>
          <a:ln w="9525">
            <a:noFill/>
            <a:miter lim="800000"/>
            <a:headEnd/>
            <a:tailEnd/>
          </a:ln>
          <a:effectLst/>
        </p:spPr>
        <p:txBody>
          <a:bodyPr wrap="none" lIns="86457" tIns="43228" rIns="86457" bIns="43228">
            <a:spAutoFit/>
          </a:bodyPr>
          <a:lstStyle/>
          <a:p>
            <a:pPr defTabSz="865188"/>
            <a:r>
              <a:rPr lang="en-US" sz="900" b="1">
                <a:latin typeface="Verdana" pitchFamily="34" charset="0"/>
              </a:rPr>
              <a:t>10</a:t>
            </a:r>
            <a:endParaRPr lang="ru-RU" sz="900" b="1">
              <a:latin typeface="Verdana" pitchFamily="34" charset="0"/>
            </a:endParaRPr>
          </a:p>
        </p:txBody>
      </p:sp>
      <p:pic>
        <p:nvPicPr>
          <p:cNvPr id="34" name="Содержимое 33" descr="деньги.JPG"/>
          <p:cNvPicPr>
            <a:picLocks noGrp="1" noChangeAspect="1"/>
          </p:cNvPicPr>
          <p:nvPr>
            <p:ph/>
          </p:nvPr>
        </p:nvPicPr>
        <p:blipFill>
          <a:blip r:embed="rId2" cstate="print"/>
          <a:stretch>
            <a:fillRect/>
          </a:stretch>
        </p:blipFill>
        <p:spPr>
          <a:xfrm>
            <a:off x="1" y="0"/>
            <a:ext cx="5300054" cy="3789040"/>
          </a:xfrm>
        </p:spPr>
      </p:pic>
      <p:pic>
        <p:nvPicPr>
          <p:cNvPr id="36" name="Рисунок 35" descr="бурение.JPG"/>
          <p:cNvPicPr>
            <a:picLocks noChangeAspect="1"/>
          </p:cNvPicPr>
          <p:nvPr/>
        </p:nvPicPr>
        <p:blipFill>
          <a:blip r:embed="rId3" cstate="print"/>
          <a:stretch>
            <a:fillRect/>
          </a:stretch>
        </p:blipFill>
        <p:spPr>
          <a:xfrm>
            <a:off x="5248381" y="0"/>
            <a:ext cx="3895620" cy="3789040"/>
          </a:xfrm>
          <a:prstGeom prst="rect">
            <a:avLst/>
          </a:prstGeom>
        </p:spPr>
      </p:pic>
      <p:pic>
        <p:nvPicPr>
          <p:cNvPr id="37" name="Рисунок 36" descr="цена.JPG"/>
          <p:cNvPicPr>
            <a:picLocks noChangeAspect="1"/>
          </p:cNvPicPr>
          <p:nvPr/>
        </p:nvPicPr>
        <p:blipFill>
          <a:blip r:embed="rId4" cstate="print"/>
          <a:stretch>
            <a:fillRect/>
          </a:stretch>
        </p:blipFill>
        <p:spPr>
          <a:xfrm>
            <a:off x="0" y="3779216"/>
            <a:ext cx="3347863" cy="3078783"/>
          </a:xfrm>
          <a:prstGeom prst="rect">
            <a:avLst/>
          </a:prstGeom>
        </p:spPr>
      </p:pic>
      <p:sp>
        <p:nvSpPr>
          <p:cNvPr id="38" name="TextBox 37"/>
          <p:cNvSpPr txBox="1"/>
          <p:nvPr/>
        </p:nvSpPr>
        <p:spPr>
          <a:xfrm>
            <a:off x="3347864" y="4077072"/>
            <a:ext cx="5796136" cy="1384995"/>
          </a:xfrm>
          <a:prstGeom prst="rect">
            <a:avLst/>
          </a:prstGeom>
          <a:noFill/>
        </p:spPr>
        <p:txBody>
          <a:bodyPr wrap="square" rtlCol="0">
            <a:spAutoFit/>
          </a:bodyPr>
          <a:lstStyle/>
          <a:p>
            <a:pPr algn="ctr"/>
            <a:r>
              <a:rPr lang="ru-RU" sz="2800" dirty="0" smtClean="0">
                <a:solidFill>
                  <a:srgbClr val="0070C0"/>
                </a:solidFill>
              </a:rPr>
              <a:t>Тренды выполнения </a:t>
            </a:r>
            <a:r>
              <a:rPr lang="ru-RU" sz="2800" dirty="0" smtClean="0">
                <a:solidFill>
                  <a:srgbClr val="0070C0"/>
                </a:solidFill>
              </a:rPr>
              <a:t>ГРР</a:t>
            </a:r>
            <a:r>
              <a:rPr lang="en-US" sz="2800" dirty="0" smtClean="0">
                <a:solidFill>
                  <a:srgbClr val="0070C0"/>
                </a:solidFill>
              </a:rPr>
              <a:t> </a:t>
            </a:r>
            <a:r>
              <a:rPr lang="ru-RU" sz="2800" dirty="0" smtClean="0">
                <a:solidFill>
                  <a:srgbClr val="0070C0"/>
                </a:solidFill>
              </a:rPr>
              <a:t>по </a:t>
            </a:r>
            <a:r>
              <a:rPr lang="ru-RU" sz="2800" dirty="0" smtClean="0">
                <a:solidFill>
                  <a:srgbClr val="0070C0"/>
                </a:solidFill>
              </a:rPr>
              <a:t>Центрально – Сибирскому округу </a:t>
            </a:r>
            <a:endParaRPr lang="en-US" sz="2800" dirty="0" smtClean="0">
              <a:solidFill>
                <a:srgbClr val="0070C0"/>
              </a:solidFill>
            </a:endParaRPr>
          </a:p>
          <a:p>
            <a:pPr algn="ctr"/>
            <a:r>
              <a:rPr lang="ru-RU" sz="2800" dirty="0" smtClean="0">
                <a:solidFill>
                  <a:srgbClr val="0070C0"/>
                </a:solidFill>
              </a:rPr>
              <a:t>за </a:t>
            </a:r>
            <a:r>
              <a:rPr lang="ru-RU" sz="2800" dirty="0" smtClean="0">
                <a:solidFill>
                  <a:srgbClr val="0070C0"/>
                </a:solidFill>
              </a:rPr>
              <a:t>период 2014 – 2018 </a:t>
            </a:r>
            <a:r>
              <a:rPr lang="ru-RU" sz="2800" dirty="0" smtClean="0">
                <a:solidFill>
                  <a:srgbClr val="0070C0"/>
                </a:solidFill>
              </a:rPr>
              <a:t>г.г.</a:t>
            </a:r>
            <a:endParaRPr lang="ru-RU" sz="2800" dirty="0">
              <a:solidFill>
                <a:srgbClr val="0070C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65188"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865188" rtl="0" eaLnBrk="1" fontAlgn="base" latinLnBrk="0" hangingPunct="1">
          <a:lnSpc>
            <a:spcPct val="100000"/>
          </a:lnSpc>
          <a:spcBef>
            <a:spcPct val="0"/>
          </a:spcBef>
          <a:spcAft>
            <a:spcPct val="0"/>
          </a:spcAft>
          <a:buClrTx/>
          <a:buSzTx/>
          <a:buFontTx/>
          <a:buNone/>
          <a:tabLst/>
          <a:defRPr kumimoji="0" lang="ru-RU" sz="17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2225</TotalTime>
  <Words>668</Words>
  <Application>Microsoft Office PowerPoint</Application>
  <PresentationFormat>Экран (4:3)</PresentationFormat>
  <Paragraphs>107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Оформление по умолчанию</vt:lpstr>
      <vt:lpstr>Слайд 1</vt:lpstr>
      <vt:lpstr>Слайд 2</vt:lpstr>
      <vt:lpstr>Слайд 3</vt:lpstr>
      <vt:lpstr>Слайд 4</vt:lpstr>
      <vt:lpstr>Слайд 5</vt:lpstr>
      <vt:lpstr>Слайд 6</vt:lpstr>
      <vt:lpstr>Слайд 7</vt:lpstr>
      <vt:lpstr>МИНЕРАЛЬНО – СЫРЬЕВАЯ БАЗА ТВЕРДЫХ ПОЛЕЗНЫХ ИСКОПАЕМЫХ  ВОСТОЧНОЙ ЧАСТИ СИБИРСКОГО ФЕДЕРАЛЬНОГО ОКРУГА</vt:lpstr>
      <vt:lpstr>Слайд 9</vt:lpstr>
      <vt:lpstr>Слайд 10</vt:lpstr>
      <vt:lpstr>Слайд 11</vt:lpstr>
      <vt:lpstr>Слайд 12</vt:lpstr>
      <vt:lpstr>Слайд 13</vt:lpstr>
      <vt:lpstr>Слайд 14</vt:lpstr>
      <vt:lpstr>Слайд 15</vt:lpstr>
    </vt:vector>
  </TitlesOfParts>
  <Company>ТФГИ</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Ласкина</dc:creator>
  <cp:lastModifiedBy>Курбатов</cp:lastModifiedBy>
  <cp:revision>146</cp:revision>
  <dcterms:created xsi:type="dcterms:W3CDTF">2014-04-09T08:50:22Z</dcterms:created>
  <dcterms:modified xsi:type="dcterms:W3CDTF">2019-05-21T05:59:47Z</dcterms:modified>
</cp:coreProperties>
</file>